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8" r:id="rId2"/>
    <p:sldId id="261" r:id="rId3"/>
    <p:sldId id="262" r:id="rId4"/>
    <p:sldId id="263" r:id="rId5"/>
    <p:sldId id="265" r:id="rId6"/>
    <p:sldId id="257" r:id="rId7"/>
    <p:sldId id="258" r:id="rId8"/>
    <p:sldId id="259" r:id="rId9"/>
    <p:sldId id="260" r:id="rId10"/>
    <p:sldId id="264" r:id="rId11"/>
    <p:sldId id="269"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p:restoredTop sz="94643"/>
  </p:normalViewPr>
  <p:slideViewPr>
    <p:cSldViewPr snapToGrid="0" snapToObjects="1">
      <p:cViewPr varScale="1">
        <p:scale>
          <a:sx n="120" d="100"/>
          <a:sy n="120" d="100"/>
        </p:scale>
        <p:origin x="1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A62C56-FC4C-7945-A27D-F77C48C0A490}" type="datetimeFigureOut">
              <a:rPr lang="en-US" smtClean="0"/>
              <a:t>9/24/15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351430-E660-6341-A5D9-65F01F6DBCA9}" type="slidenum">
              <a:rPr lang="en-US" smtClean="0"/>
              <a:t>‹#›</a:t>
            </a:fld>
            <a:endParaRPr lang="en-US" dirty="0"/>
          </a:p>
        </p:txBody>
      </p:sp>
    </p:spTree>
    <p:extLst>
      <p:ext uri="{BB962C8B-B14F-4D97-AF65-F5344CB8AC3E}">
        <p14:creationId xmlns:p14="http://schemas.microsoft.com/office/powerpoint/2010/main" val="71624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62C56-FC4C-7945-A27D-F77C48C0A490}" type="datetimeFigureOut">
              <a:rPr lang="en-US" smtClean="0"/>
              <a:t>9/24/15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351430-E660-6341-A5D9-65F01F6DBCA9}" type="slidenum">
              <a:rPr lang="en-US" smtClean="0"/>
              <a:t>‹#›</a:t>
            </a:fld>
            <a:endParaRPr lang="en-US" dirty="0"/>
          </a:p>
        </p:txBody>
      </p:sp>
    </p:spTree>
    <p:extLst>
      <p:ext uri="{BB962C8B-B14F-4D97-AF65-F5344CB8AC3E}">
        <p14:creationId xmlns:p14="http://schemas.microsoft.com/office/powerpoint/2010/main" val="180708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62C56-FC4C-7945-A27D-F77C48C0A490}" type="datetimeFigureOut">
              <a:rPr lang="en-US" smtClean="0"/>
              <a:t>9/24/15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351430-E660-6341-A5D9-65F01F6DBCA9}" type="slidenum">
              <a:rPr lang="en-US" smtClean="0"/>
              <a:t>‹#›</a:t>
            </a:fld>
            <a:endParaRPr lang="en-US" dirty="0"/>
          </a:p>
        </p:txBody>
      </p:sp>
    </p:spTree>
    <p:extLst>
      <p:ext uri="{BB962C8B-B14F-4D97-AF65-F5344CB8AC3E}">
        <p14:creationId xmlns:p14="http://schemas.microsoft.com/office/powerpoint/2010/main" val="2041053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69" y="4723805"/>
            <a:ext cx="7358063" cy="1000125"/>
          </a:xfrm>
          <a:prstGeom prst="rect">
            <a:avLst/>
          </a:prstGeom>
        </p:spPr>
        <p:txBody>
          <a:bodyPr anchor="b"/>
          <a:lstStyle/>
          <a:p>
            <a:pPr lvl="0">
              <a:defRPr sz="1800"/>
            </a:pPr>
            <a:r>
              <a:rPr sz="5625"/>
              <a:t>Title Text</a:t>
            </a:r>
          </a:p>
        </p:txBody>
      </p:sp>
      <p:sp>
        <p:nvSpPr>
          <p:cNvPr id="9" name="Shape 9"/>
          <p:cNvSpPr>
            <a:spLocks noGrp="1"/>
          </p:cNvSpPr>
          <p:nvPr>
            <p:ph type="body" idx="1"/>
          </p:nvPr>
        </p:nvSpPr>
        <p:spPr>
          <a:xfrm>
            <a:off x="892969" y="5759649"/>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pPr lvl="0">
              <a:defRPr sz="1800"/>
            </a:pPr>
            <a:r>
              <a:rPr sz="2250"/>
              <a:t>Body Level One</a:t>
            </a:r>
          </a:p>
          <a:p>
            <a:pPr lvl="1">
              <a:defRPr sz="1800"/>
            </a:pPr>
            <a:r>
              <a:rPr sz="2250"/>
              <a:t>Body Level Two</a:t>
            </a:r>
          </a:p>
          <a:p>
            <a:pPr lvl="2">
              <a:defRPr sz="1800"/>
            </a:pPr>
            <a:r>
              <a:rPr sz="2250"/>
              <a:t>Body Level Three</a:t>
            </a:r>
          </a:p>
          <a:p>
            <a:pPr lvl="3">
              <a:defRPr sz="1800"/>
            </a:pPr>
            <a:r>
              <a:rPr sz="2250"/>
              <a:t>Body Level Four</a:t>
            </a:r>
          </a:p>
          <a:p>
            <a:pPr lvl="4">
              <a:defRPr sz="1800"/>
            </a:pPr>
            <a:r>
              <a:rPr sz="2250"/>
              <a:t>Body Level Five</a:t>
            </a:r>
          </a:p>
        </p:txBody>
      </p:sp>
    </p:spTree>
    <p:extLst>
      <p:ext uri="{BB962C8B-B14F-4D97-AF65-F5344CB8AC3E}">
        <p14:creationId xmlns:p14="http://schemas.microsoft.com/office/powerpoint/2010/main" val="1074498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62C56-FC4C-7945-A27D-F77C48C0A490}" type="datetimeFigureOut">
              <a:rPr lang="en-US" smtClean="0"/>
              <a:t>9/24/15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351430-E660-6341-A5D9-65F01F6DBCA9}" type="slidenum">
              <a:rPr lang="en-US" smtClean="0"/>
              <a:t>‹#›</a:t>
            </a:fld>
            <a:endParaRPr lang="en-US" dirty="0"/>
          </a:p>
        </p:txBody>
      </p:sp>
    </p:spTree>
    <p:extLst>
      <p:ext uri="{BB962C8B-B14F-4D97-AF65-F5344CB8AC3E}">
        <p14:creationId xmlns:p14="http://schemas.microsoft.com/office/powerpoint/2010/main" val="136501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62C56-FC4C-7945-A27D-F77C48C0A490}" type="datetimeFigureOut">
              <a:rPr lang="en-US" smtClean="0"/>
              <a:t>9/24/15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351430-E660-6341-A5D9-65F01F6DBCA9}" type="slidenum">
              <a:rPr lang="en-US" smtClean="0"/>
              <a:t>‹#›</a:t>
            </a:fld>
            <a:endParaRPr lang="en-US" dirty="0"/>
          </a:p>
        </p:txBody>
      </p:sp>
    </p:spTree>
    <p:extLst>
      <p:ext uri="{BB962C8B-B14F-4D97-AF65-F5344CB8AC3E}">
        <p14:creationId xmlns:p14="http://schemas.microsoft.com/office/powerpoint/2010/main" val="28570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A62C56-FC4C-7945-A27D-F77C48C0A490}" type="datetimeFigureOut">
              <a:rPr lang="en-US" smtClean="0"/>
              <a:t>9/24/15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351430-E660-6341-A5D9-65F01F6DBCA9}" type="slidenum">
              <a:rPr lang="en-US" smtClean="0"/>
              <a:t>‹#›</a:t>
            </a:fld>
            <a:endParaRPr lang="en-US" dirty="0"/>
          </a:p>
        </p:txBody>
      </p:sp>
    </p:spTree>
    <p:extLst>
      <p:ext uri="{BB962C8B-B14F-4D97-AF65-F5344CB8AC3E}">
        <p14:creationId xmlns:p14="http://schemas.microsoft.com/office/powerpoint/2010/main" val="12471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A62C56-FC4C-7945-A27D-F77C48C0A490}" type="datetimeFigureOut">
              <a:rPr lang="en-US" smtClean="0"/>
              <a:t>9/24/15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351430-E660-6341-A5D9-65F01F6DBCA9}" type="slidenum">
              <a:rPr lang="en-US" smtClean="0"/>
              <a:t>‹#›</a:t>
            </a:fld>
            <a:endParaRPr lang="en-US" dirty="0"/>
          </a:p>
        </p:txBody>
      </p:sp>
    </p:spTree>
    <p:extLst>
      <p:ext uri="{BB962C8B-B14F-4D97-AF65-F5344CB8AC3E}">
        <p14:creationId xmlns:p14="http://schemas.microsoft.com/office/powerpoint/2010/main" val="21979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A62C56-FC4C-7945-A27D-F77C48C0A490}" type="datetimeFigureOut">
              <a:rPr lang="en-US" smtClean="0"/>
              <a:t>9/24/15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351430-E660-6341-A5D9-65F01F6DBCA9}" type="slidenum">
              <a:rPr lang="en-US" smtClean="0"/>
              <a:t>‹#›</a:t>
            </a:fld>
            <a:endParaRPr lang="en-US" dirty="0"/>
          </a:p>
        </p:txBody>
      </p:sp>
    </p:spTree>
    <p:extLst>
      <p:ext uri="{BB962C8B-B14F-4D97-AF65-F5344CB8AC3E}">
        <p14:creationId xmlns:p14="http://schemas.microsoft.com/office/powerpoint/2010/main" val="34467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62C56-FC4C-7945-A27D-F77C48C0A490}" type="datetimeFigureOut">
              <a:rPr lang="en-US" smtClean="0"/>
              <a:t>9/24/15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351430-E660-6341-A5D9-65F01F6DBCA9}" type="slidenum">
              <a:rPr lang="en-US" smtClean="0"/>
              <a:t>‹#›</a:t>
            </a:fld>
            <a:endParaRPr lang="en-US" dirty="0"/>
          </a:p>
        </p:txBody>
      </p:sp>
    </p:spTree>
    <p:extLst>
      <p:ext uri="{BB962C8B-B14F-4D97-AF65-F5344CB8AC3E}">
        <p14:creationId xmlns:p14="http://schemas.microsoft.com/office/powerpoint/2010/main" val="117363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62C56-FC4C-7945-A27D-F77C48C0A490}" type="datetimeFigureOut">
              <a:rPr lang="en-US" smtClean="0"/>
              <a:t>9/24/15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351430-E660-6341-A5D9-65F01F6DBCA9}" type="slidenum">
              <a:rPr lang="en-US" smtClean="0"/>
              <a:t>‹#›</a:t>
            </a:fld>
            <a:endParaRPr lang="en-US" dirty="0"/>
          </a:p>
        </p:txBody>
      </p:sp>
    </p:spTree>
    <p:extLst>
      <p:ext uri="{BB962C8B-B14F-4D97-AF65-F5344CB8AC3E}">
        <p14:creationId xmlns:p14="http://schemas.microsoft.com/office/powerpoint/2010/main" val="58401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62C56-FC4C-7945-A27D-F77C48C0A490}" type="datetimeFigureOut">
              <a:rPr lang="en-US" smtClean="0"/>
              <a:t>9/24/15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351430-E660-6341-A5D9-65F01F6DBCA9}" type="slidenum">
              <a:rPr lang="en-US" smtClean="0"/>
              <a:t>‹#›</a:t>
            </a:fld>
            <a:endParaRPr lang="en-US" dirty="0"/>
          </a:p>
        </p:txBody>
      </p:sp>
    </p:spTree>
    <p:extLst>
      <p:ext uri="{BB962C8B-B14F-4D97-AF65-F5344CB8AC3E}">
        <p14:creationId xmlns:p14="http://schemas.microsoft.com/office/powerpoint/2010/main" val="14864927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62C56-FC4C-7945-A27D-F77C48C0A490}" type="datetimeFigureOut">
              <a:rPr lang="en-US" smtClean="0"/>
              <a:t>9/24/15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51430-E660-6341-A5D9-65F01F6DBCA9}" type="slidenum">
              <a:rPr lang="en-US" smtClean="0"/>
              <a:t>‹#›</a:t>
            </a:fld>
            <a:endParaRPr lang="en-US" dirty="0"/>
          </a:p>
        </p:txBody>
      </p:sp>
    </p:spTree>
    <p:extLst>
      <p:ext uri="{BB962C8B-B14F-4D97-AF65-F5344CB8AC3E}">
        <p14:creationId xmlns:p14="http://schemas.microsoft.com/office/powerpoint/2010/main" val="729882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1.tif"/>
          <p:cNvPicPr/>
          <p:nvPr/>
        </p:nvPicPr>
        <p:blipFill>
          <a:blip r:embed="rId2">
            <a:extLst/>
          </a:blip>
          <a:stretch>
            <a:fillRect/>
          </a:stretch>
        </p:blipFill>
        <p:spPr>
          <a:xfrm>
            <a:off x="1122153" y="2228236"/>
            <a:ext cx="3602293" cy="2401529"/>
          </a:xfrm>
          <a:prstGeom prst="rect">
            <a:avLst/>
          </a:prstGeom>
          <a:ln w="12700">
            <a:miter lim="400000"/>
          </a:ln>
        </p:spPr>
      </p:pic>
      <p:pic>
        <p:nvPicPr>
          <p:cNvPr id="33" name="image4.tif"/>
          <p:cNvPicPr/>
          <p:nvPr/>
        </p:nvPicPr>
        <p:blipFill rotWithShape="1">
          <a:blip r:embed="rId3" cstate="print">
            <a:extLst>
              <a:ext uri="{28A0092B-C50C-407E-A947-70E740481C1C}">
                <a14:useLocalDpi xmlns:a14="http://schemas.microsoft.com/office/drawing/2010/main"/>
              </a:ext>
            </a:extLst>
          </a:blip>
          <a:srcRect b="1028"/>
          <a:stretch/>
        </p:blipFill>
        <p:spPr>
          <a:xfrm>
            <a:off x="1137898" y="451534"/>
            <a:ext cx="3980326" cy="2376725"/>
          </a:xfrm>
          <a:prstGeom prst="rect">
            <a:avLst/>
          </a:prstGeom>
          <a:ln w="12700">
            <a:miter lim="400000"/>
          </a:ln>
        </p:spPr>
      </p:pic>
      <p:sp>
        <p:nvSpPr>
          <p:cNvPr id="34" name="Shape 34"/>
          <p:cNvSpPr>
            <a:spLocks noGrp="1"/>
          </p:cNvSpPr>
          <p:nvPr>
            <p:ph type="title"/>
          </p:nvPr>
        </p:nvSpPr>
        <p:spPr>
          <a:xfrm>
            <a:off x="892969" y="4830135"/>
            <a:ext cx="7358063" cy="1000125"/>
          </a:xfrm>
          <a:prstGeom prst="rect">
            <a:avLst/>
          </a:prstGeom>
        </p:spPr>
        <p:txBody>
          <a:bodyPr>
            <a:normAutofit fontScale="90000"/>
          </a:bodyPr>
          <a:lstStyle>
            <a:lvl1pPr defTabSz="479044">
              <a:defRPr sz="6560"/>
            </a:lvl1pPr>
          </a:lstStyle>
          <a:p>
            <a:pPr lvl="0" algn="ctr">
              <a:defRPr sz="1800"/>
            </a:pPr>
            <a:r>
              <a:rPr lang="en-US" sz="4612" dirty="0" smtClean="0">
                <a:latin typeface="Calibri" charset="0"/>
                <a:ea typeface="Calibri" charset="0"/>
                <a:cs typeface="Calibri" charset="0"/>
              </a:rPr>
              <a:t>Current Best Practices </a:t>
            </a:r>
            <a:br>
              <a:rPr lang="en-US" sz="4612" dirty="0" smtClean="0">
                <a:latin typeface="Calibri" charset="0"/>
                <a:ea typeface="Calibri" charset="0"/>
                <a:cs typeface="Calibri" charset="0"/>
              </a:rPr>
            </a:br>
            <a:r>
              <a:rPr lang="en-US" sz="4612" dirty="0" smtClean="0">
                <a:latin typeface="Calibri" charset="0"/>
                <a:ea typeface="Calibri" charset="0"/>
                <a:cs typeface="Calibri" charset="0"/>
              </a:rPr>
              <a:t>and Precedents</a:t>
            </a:r>
            <a:r>
              <a:rPr sz="4612" dirty="0">
                <a:latin typeface="Calibri" charset="0"/>
                <a:ea typeface="Calibri" charset="0"/>
                <a:cs typeface="Calibri" charset="0"/>
              </a:rPr>
              <a:t>	</a:t>
            </a:r>
          </a:p>
        </p:txBody>
      </p:sp>
      <p:sp>
        <p:nvSpPr>
          <p:cNvPr id="35" name="Shape 35"/>
          <p:cNvSpPr>
            <a:spLocks noGrp="1"/>
          </p:cNvSpPr>
          <p:nvPr>
            <p:ph type="body" idx="1"/>
          </p:nvPr>
        </p:nvSpPr>
        <p:spPr>
          <a:xfrm>
            <a:off x="892969" y="5865979"/>
            <a:ext cx="7358063" cy="794742"/>
          </a:xfrm>
          <a:prstGeom prst="rect">
            <a:avLst/>
          </a:prstGeom>
        </p:spPr>
        <p:txBody>
          <a:bodyPr/>
          <a:lstStyle/>
          <a:p>
            <a:pPr lvl="0">
              <a:defRPr sz="1800"/>
            </a:pPr>
            <a:r>
              <a:rPr dirty="0">
                <a:latin typeface="Calibri" charset="0"/>
                <a:ea typeface="Calibri" charset="0"/>
                <a:cs typeface="Calibri" charset="0"/>
              </a:rPr>
              <a:t>Existing UAV Guidelines/Best Practices</a:t>
            </a:r>
          </a:p>
        </p:txBody>
      </p:sp>
      <p:pic>
        <p:nvPicPr>
          <p:cNvPr id="36" name="image2.tif"/>
          <p:cNvPicPr/>
          <p:nvPr/>
        </p:nvPicPr>
        <p:blipFill>
          <a:blip r:embed="rId4" cstate="print">
            <a:extLst>
              <a:ext uri="{28A0092B-C50C-407E-A947-70E740481C1C}">
                <a14:useLocalDpi xmlns:a14="http://schemas.microsoft.com/office/drawing/2010/main"/>
              </a:ext>
            </a:extLst>
          </a:blip>
          <a:srcRect/>
          <a:stretch>
            <a:fillRect/>
          </a:stretch>
        </p:blipFill>
        <p:spPr>
          <a:xfrm>
            <a:off x="4437611" y="2579564"/>
            <a:ext cx="3487755" cy="2053203"/>
          </a:xfrm>
          <a:prstGeom prst="rect">
            <a:avLst/>
          </a:prstGeom>
          <a:ln w="12700">
            <a:miter lim="400000"/>
          </a:ln>
        </p:spPr>
      </p:pic>
      <p:pic>
        <p:nvPicPr>
          <p:cNvPr id="37" name="image3.png"/>
          <p:cNvPicPr/>
          <p:nvPr/>
        </p:nvPicPr>
        <p:blipFill>
          <a:blip r:embed="rId5" cstate="print">
            <a:extLst>
              <a:ext uri="{28A0092B-C50C-407E-A947-70E740481C1C}">
                <a14:useLocalDpi xmlns:a14="http://schemas.microsoft.com/office/drawing/2010/main"/>
              </a:ext>
            </a:extLst>
          </a:blip>
          <a:srcRect l="2192" t="4483" b="1684"/>
          <a:stretch>
            <a:fillRect/>
          </a:stretch>
        </p:blipFill>
        <p:spPr>
          <a:xfrm>
            <a:off x="4432540" y="443412"/>
            <a:ext cx="3487409" cy="2396486"/>
          </a:xfrm>
          <a:prstGeom prst="rect">
            <a:avLst/>
          </a:prstGeom>
          <a:ln w="12700">
            <a:miter lim="400000"/>
          </a:ln>
        </p:spPr>
      </p:pic>
    </p:spTree>
    <p:extLst>
      <p:ext uri="{BB962C8B-B14F-4D97-AF65-F5344CB8AC3E}">
        <p14:creationId xmlns:p14="http://schemas.microsoft.com/office/powerpoint/2010/main" val="202393690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these best practices and precedents generally have in common?</a:t>
            </a:r>
            <a:endParaRPr lang="en-US" dirty="0"/>
          </a:p>
        </p:txBody>
      </p:sp>
      <p:sp>
        <p:nvSpPr>
          <p:cNvPr id="3" name="Content Placeholder 2"/>
          <p:cNvSpPr>
            <a:spLocks noGrp="1"/>
          </p:cNvSpPr>
          <p:nvPr>
            <p:ph idx="1"/>
          </p:nvPr>
        </p:nvSpPr>
        <p:spPr/>
        <p:txBody>
          <a:bodyPr/>
          <a:lstStyle/>
          <a:p>
            <a:r>
              <a:rPr lang="en-US" dirty="0" smtClean="0"/>
              <a:t>Respect for expectation of privacy </a:t>
            </a:r>
          </a:p>
          <a:p>
            <a:r>
              <a:rPr lang="en-US" dirty="0" smtClean="0"/>
              <a:t>Violations require intent to cause harm:</a:t>
            </a:r>
          </a:p>
          <a:p>
            <a:pPr lvl="1"/>
            <a:r>
              <a:rPr lang="en-US" dirty="0" smtClean="0"/>
              <a:t>Whether making public images with intent to embarrass</a:t>
            </a:r>
          </a:p>
          <a:p>
            <a:r>
              <a:rPr lang="en-US" dirty="0" smtClean="0"/>
              <a:t>Best practices can address issues of:</a:t>
            </a:r>
          </a:p>
          <a:p>
            <a:pPr lvl="1"/>
            <a:r>
              <a:rPr lang="en-US" dirty="0" smtClean="0"/>
              <a:t>Privacy when expected</a:t>
            </a:r>
          </a:p>
          <a:p>
            <a:pPr lvl="1"/>
            <a:r>
              <a:rPr lang="en-US" dirty="0" smtClean="0"/>
              <a:t>Transparency and Accountability, and </a:t>
            </a:r>
          </a:p>
          <a:p>
            <a:pPr lvl="1"/>
            <a:r>
              <a:rPr lang="en-US" dirty="0" smtClean="0"/>
              <a:t>Data security.</a:t>
            </a:r>
          </a:p>
          <a:p>
            <a:endParaRPr lang="en-US" dirty="0"/>
          </a:p>
        </p:txBody>
      </p:sp>
    </p:spTree>
    <p:extLst>
      <p:ext uri="{BB962C8B-B14F-4D97-AF65-F5344CB8AC3E}">
        <p14:creationId xmlns:p14="http://schemas.microsoft.com/office/powerpoint/2010/main" val="92977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126" y="2100558"/>
            <a:ext cx="7772400" cy="2387600"/>
          </a:xfrm>
        </p:spPr>
        <p:txBody>
          <a:bodyPr>
            <a:normAutofit fontScale="90000"/>
          </a:bodyPr>
          <a:lstStyle/>
          <a:p>
            <a:r>
              <a:rPr lang="en-US" dirty="0" smtClean="0"/>
              <a:t>So that</a:t>
            </a:r>
            <a:r>
              <a:rPr lang="uk-UA" dirty="0" smtClean="0"/>
              <a:t>’</a:t>
            </a:r>
            <a:r>
              <a:rPr lang="en-US" dirty="0" smtClean="0"/>
              <a:t>s where we are today where do we go tomorrow?</a:t>
            </a:r>
            <a:endParaRPr lang="en-US" dirty="0"/>
          </a:p>
        </p:txBody>
      </p:sp>
    </p:spTree>
    <p:extLst>
      <p:ext uri="{BB962C8B-B14F-4D97-AF65-F5344CB8AC3E}">
        <p14:creationId xmlns:p14="http://schemas.microsoft.com/office/powerpoint/2010/main" val="46691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Proposed Stakeholder Privacy </a:t>
            </a:r>
            <a:r>
              <a:rPr lang="en-US" sz="3600" b="1" dirty="0"/>
              <a:t>best practices for the operation of Unmanned Aerial Vehicles </a:t>
            </a:r>
          </a:p>
        </p:txBody>
      </p:sp>
      <p:sp>
        <p:nvSpPr>
          <p:cNvPr id="3" name="Content Placeholder 2"/>
          <p:cNvSpPr>
            <a:spLocks noGrp="1"/>
          </p:cNvSpPr>
          <p:nvPr>
            <p:ph idx="1"/>
          </p:nvPr>
        </p:nvSpPr>
        <p:spPr>
          <a:xfrm>
            <a:off x="628650" y="1825625"/>
            <a:ext cx="7886700" cy="4894152"/>
          </a:xfrm>
        </p:spPr>
        <p:txBody>
          <a:bodyPr>
            <a:normAutofit/>
          </a:bodyPr>
          <a:lstStyle/>
          <a:p>
            <a:r>
              <a:rPr lang="en-US" b="1" dirty="0"/>
              <a:t>Section 1: Applicability</a:t>
            </a:r>
            <a:endParaRPr lang="en-US" dirty="0"/>
          </a:p>
          <a:p>
            <a:pPr lvl="1"/>
            <a:r>
              <a:rPr lang="en-US" dirty="0" smtClean="0"/>
              <a:t>Both commercial and non-commercial</a:t>
            </a:r>
          </a:p>
          <a:p>
            <a:r>
              <a:rPr lang="en-US" b="1" dirty="0" smtClean="0"/>
              <a:t>Section 2: Definitions</a:t>
            </a:r>
          </a:p>
          <a:p>
            <a:r>
              <a:rPr lang="en-US" b="1" dirty="0"/>
              <a:t>Section 3: Requirements of UAV Operations</a:t>
            </a:r>
            <a:r>
              <a:rPr lang="en-US" dirty="0"/>
              <a:t> </a:t>
            </a:r>
          </a:p>
          <a:p>
            <a:pPr lvl="1"/>
            <a:r>
              <a:rPr lang="en-US" dirty="0" smtClean="0"/>
              <a:t>Don’t knowingly </a:t>
            </a:r>
            <a:r>
              <a:rPr lang="en-US" dirty="0"/>
              <a:t>and intentionally use a UAV </a:t>
            </a:r>
            <a:r>
              <a:rPr lang="en-US" dirty="0" smtClean="0"/>
              <a:t>to record:</a:t>
            </a:r>
          </a:p>
          <a:p>
            <a:pPr lvl="2"/>
            <a:r>
              <a:rPr lang="en-US" dirty="0"/>
              <a:t>Without the knowledge or consent of the person being </a:t>
            </a:r>
            <a:r>
              <a:rPr lang="en-US" dirty="0" smtClean="0"/>
              <a:t>recorded</a:t>
            </a:r>
          </a:p>
          <a:p>
            <a:pPr lvl="2"/>
            <a:r>
              <a:rPr lang="en-US" dirty="0" smtClean="0"/>
              <a:t>Where there is a </a:t>
            </a:r>
            <a:r>
              <a:rPr lang="en-US" dirty="0"/>
              <a:t>has a reasonable expectation of privacy </a:t>
            </a:r>
            <a:r>
              <a:rPr lang="en-US" dirty="0" smtClean="0"/>
              <a:t>AND</a:t>
            </a:r>
          </a:p>
          <a:p>
            <a:pPr lvl="2"/>
            <a:r>
              <a:rPr lang="en-US" dirty="0"/>
              <a:t>Except to the extent that the person is reasonably unidentifiable </a:t>
            </a:r>
            <a:endParaRPr lang="en-US" dirty="0" smtClean="0"/>
          </a:p>
        </p:txBody>
      </p:sp>
    </p:spTree>
    <p:extLst>
      <p:ext uri="{BB962C8B-B14F-4D97-AF65-F5344CB8AC3E}">
        <p14:creationId xmlns:p14="http://schemas.microsoft.com/office/powerpoint/2010/main" val="122416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Proposed Stakeholder Privacy best practices for the operation of Unmanned Aerial Vehicles </a:t>
            </a:r>
          </a:p>
        </p:txBody>
      </p:sp>
      <p:sp>
        <p:nvSpPr>
          <p:cNvPr id="3" name="Content Placeholder 2"/>
          <p:cNvSpPr>
            <a:spLocks noGrp="1"/>
          </p:cNvSpPr>
          <p:nvPr>
            <p:ph idx="1"/>
          </p:nvPr>
        </p:nvSpPr>
        <p:spPr>
          <a:xfrm>
            <a:off x="628650" y="1825625"/>
            <a:ext cx="7886700" cy="4787826"/>
          </a:xfrm>
        </p:spPr>
        <p:txBody>
          <a:bodyPr>
            <a:normAutofit fontScale="92500" lnSpcReduction="10000"/>
          </a:bodyPr>
          <a:lstStyle/>
          <a:p>
            <a:r>
              <a:rPr lang="en-US" b="1" dirty="0"/>
              <a:t>Section 4: </a:t>
            </a:r>
            <a:r>
              <a:rPr lang="en-US" b="1" dirty="0" smtClean="0"/>
              <a:t>Transparency Requirements</a:t>
            </a:r>
            <a:endParaRPr lang="en-US" dirty="0"/>
          </a:p>
          <a:p>
            <a:pPr lvl="1"/>
            <a:r>
              <a:rPr lang="en-US" dirty="0"/>
              <a:t>A commercial operator should have an online privacy policy and POC</a:t>
            </a:r>
          </a:p>
          <a:p>
            <a:pPr lvl="1"/>
            <a:r>
              <a:rPr lang="en-US" dirty="0"/>
              <a:t>A non-commercial operator should clearly and consciously label their UAV </a:t>
            </a:r>
            <a:r>
              <a:rPr lang="en-US" dirty="0" smtClean="0"/>
              <a:t>with info</a:t>
            </a:r>
          </a:p>
          <a:p>
            <a:r>
              <a:rPr lang="en-US" b="1" dirty="0"/>
              <a:t>Section 5: Data Security </a:t>
            </a:r>
            <a:r>
              <a:rPr lang="en-US" b="1" dirty="0" smtClean="0"/>
              <a:t>Mandate</a:t>
            </a:r>
            <a:endParaRPr lang="en-US" dirty="0"/>
          </a:p>
          <a:p>
            <a:pPr lvl="1"/>
            <a:r>
              <a:rPr lang="en-US" dirty="0" smtClean="0"/>
              <a:t>Should take </a:t>
            </a:r>
            <a:r>
              <a:rPr lang="en-US" dirty="0"/>
              <a:t>reasonable steps to store </a:t>
            </a:r>
            <a:r>
              <a:rPr lang="en-US" dirty="0" smtClean="0"/>
              <a:t>information securely</a:t>
            </a:r>
          </a:p>
          <a:p>
            <a:r>
              <a:rPr lang="en-US" b="1" dirty="0"/>
              <a:t>Section </a:t>
            </a:r>
            <a:r>
              <a:rPr lang="en-US" b="1" dirty="0" smtClean="0"/>
              <a:t>6: Protecting First Amendment and Safety</a:t>
            </a:r>
            <a:endParaRPr lang="en-US" dirty="0"/>
          </a:p>
          <a:p>
            <a:pPr lvl="1"/>
            <a:r>
              <a:rPr lang="en-US" dirty="0" smtClean="0"/>
              <a:t>These best practices should not impede: use </a:t>
            </a:r>
            <a:r>
              <a:rPr lang="en-US" dirty="0"/>
              <a:t>of UAVs for purposes of news or public information services. </a:t>
            </a:r>
            <a:endParaRPr lang="en-US" dirty="0" smtClean="0"/>
          </a:p>
          <a:p>
            <a:pPr lvl="1"/>
            <a:r>
              <a:rPr lang="en-US" dirty="0"/>
              <a:t>These best practices should </a:t>
            </a:r>
            <a:r>
              <a:rPr lang="en-US" dirty="0" smtClean="0"/>
              <a:t>not impede: </a:t>
            </a:r>
            <a:r>
              <a:rPr lang="en-US" dirty="0"/>
              <a:t>use of UAVs for purposes of safety and rescue responses </a:t>
            </a:r>
            <a:endParaRPr lang="en-US" dirty="0" smtClean="0"/>
          </a:p>
          <a:p>
            <a:pPr lvl="1"/>
            <a:r>
              <a:rPr lang="en-US" dirty="0"/>
              <a:t>These best practices should </a:t>
            </a:r>
            <a:r>
              <a:rPr lang="en-US" dirty="0" smtClean="0"/>
              <a:t>not </a:t>
            </a:r>
            <a:r>
              <a:rPr lang="en-US" dirty="0"/>
              <a:t>take precedent over the safe operation of a UAV </a:t>
            </a:r>
            <a:endParaRPr lang="en-US" dirty="0" smtClean="0"/>
          </a:p>
          <a:p>
            <a:pPr lvl="1"/>
            <a:endParaRPr lang="en-US" dirty="0"/>
          </a:p>
          <a:p>
            <a:endParaRPr lang="en-US" dirty="0"/>
          </a:p>
        </p:txBody>
      </p:sp>
    </p:spTree>
    <p:extLst>
      <p:ext uri="{BB962C8B-B14F-4D97-AF65-F5344CB8AC3E}">
        <p14:creationId xmlns:p14="http://schemas.microsoft.com/office/powerpoint/2010/main" val="147453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18" y="2672391"/>
            <a:ext cx="7886700" cy="1325563"/>
          </a:xfrm>
        </p:spPr>
        <p:txBody>
          <a:bodyPr/>
          <a:lstStyle/>
          <a:p>
            <a:r>
              <a:rPr lang="en-US" dirty="0" smtClean="0"/>
              <a:t>GAO: UAVs create a new privacy paradigm</a:t>
            </a:r>
            <a:endParaRPr lang="en-US" dirty="0"/>
          </a:p>
        </p:txBody>
      </p:sp>
      <p:sp>
        <p:nvSpPr>
          <p:cNvPr id="3" name="Content Placeholder 2"/>
          <p:cNvSpPr>
            <a:spLocks noGrp="1"/>
          </p:cNvSpPr>
          <p:nvPr>
            <p:ph idx="1"/>
          </p:nvPr>
        </p:nvSpPr>
        <p:spPr>
          <a:xfrm>
            <a:off x="618018" y="4132890"/>
            <a:ext cx="7886700" cy="4351338"/>
          </a:xfrm>
        </p:spPr>
        <p:txBody>
          <a:bodyPr/>
          <a:lstStyle/>
          <a:p>
            <a:r>
              <a:rPr lang="en-US" dirty="0"/>
              <a:t>One of the leading privacy theories is the right to control information about </a:t>
            </a:r>
            <a:r>
              <a:rPr lang="en-US" dirty="0" smtClean="0"/>
              <a:t>oneself.</a:t>
            </a:r>
            <a:endParaRPr lang="is-IS" dirty="0" smtClean="0"/>
          </a:p>
          <a:p>
            <a:r>
              <a:rPr lang="en-US" dirty="0" smtClean="0"/>
              <a:t>This </a:t>
            </a:r>
            <a:r>
              <a:rPr lang="en-US" dirty="0"/>
              <a:t>paradigm works in some </a:t>
            </a:r>
            <a:r>
              <a:rPr lang="en-US" dirty="0" smtClean="0"/>
              <a:t>mediums</a:t>
            </a:r>
            <a:r>
              <a:rPr lang="is-IS" dirty="0" smtClean="0"/>
              <a:t>…</a:t>
            </a:r>
            <a:r>
              <a:rPr lang="en-US" dirty="0" smtClean="0"/>
              <a:t>However</a:t>
            </a:r>
            <a:r>
              <a:rPr lang="en-US" dirty="0"/>
              <a:t>, with drones and aerial </a:t>
            </a:r>
            <a:r>
              <a:rPr lang="en-US" dirty="0" smtClean="0"/>
              <a:t>surveillance </a:t>
            </a:r>
            <a:r>
              <a:rPr lang="is-IS" dirty="0" smtClean="0"/>
              <a:t>… </a:t>
            </a:r>
            <a:r>
              <a:rPr lang="en-US" dirty="0" smtClean="0"/>
              <a:t>this </a:t>
            </a:r>
            <a:r>
              <a:rPr lang="en-US" dirty="0"/>
              <a:t>theory of privacy breaks down</a:t>
            </a:r>
          </a:p>
        </p:txBody>
      </p:sp>
      <p:pic>
        <p:nvPicPr>
          <p:cNvPr id="4" name="Picture 3"/>
          <p:cNvPicPr>
            <a:picLocks noChangeAspect="1"/>
          </p:cNvPicPr>
          <p:nvPr/>
        </p:nvPicPr>
        <p:blipFill>
          <a:blip r:embed="rId2"/>
          <a:stretch>
            <a:fillRect/>
          </a:stretch>
        </p:blipFill>
        <p:spPr>
          <a:xfrm>
            <a:off x="1397738" y="283610"/>
            <a:ext cx="6140745" cy="2127502"/>
          </a:xfrm>
          <a:prstGeom prst="rect">
            <a:avLst/>
          </a:prstGeom>
        </p:spPr>
      </p:pic>
    </p:spTree>
    <p:extLst>
      <p:ext uri="{BB962C8B-B14F-4D97-AF65-F5344CB8AC3E}">
        <p14:creationId xmlns:p14="http://schemas.microsoft.com/office/powerpoint/2010/main" val="1643235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Restatement of Torts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Publicity </a:t>
            </a:r>
            <a:r>
              <a:rPr lang="en-US" dirty="0"/>
              <a:t>given to private </a:t>
            </a:r>
            <a:r>
              <a:rPr lang="en-US" dirty="0" smtClean="0"/>
              <a:t>facts:</a:t>
            </a:r>
          </a:p>
          <a:p>
            <a:pPr lvl="1"/>
            <a:r>
              <a:rPr lang="en-US" dirty="0" smtClean="0"/>
              <a:t>One </a:t>
            </a:r>
            <a:r>
              <a:rPr lang="en-US" dirty="0"/>
              <a:t>who gives publicity to a matter concerning the private life of another is subject to liability to the other for invasion of his privacy, if the matter publicized is of a kind that (a) would be highly offensive to a reasonable person, and (b) is not of legitimate concern to the public</a:t>
            </a:r>
            <a:r>
              <a:rPr lang="en-US" dirty="0" smtClean="0"/>
              <a:t>.</a:t>
            </a:r>
          </a:p>
          <a:p>
            <a:pPr lvl="1"/>
            <a:r>
              <a:rPr lang="en-US" dirty="0" smtClean="0"/>
              <a:t>This gets into collection AND sharing.</a:t>
            </a:r>
          </a:p>
          <a:p>
            <a:r>
              <a:rPr lang="en-US" dirty="0"/>
              <a:t>Intrusion Upon Seclusion </a:t>
            </a:r>
            <a:endParaRPr lang="en-US" dirty="0" smtClean="0"/>
          </a:p>
          <a:p>
            <a:pPr lvl="1"/>
            <a:r>
              <a:rPr lang="en-US" dirty="0" smtClean="0"/>
              <a:t>One </a:t>
            </a:r>
            <a:r>
              <a:rPr lang="en-US" dirty="0"/>
              <a:t>who intentionally intrudes, physically or otherwise, upon the solitude or seclusion of another or his private affairs or concerns, is subject to liability to the other for invasion of his privacy, if the intrusion would be highly offensive to a reasonable person. </a:t>
            </a:r>
          </a:p>
        </p:txBody>
      </p:sp>
    </p:spTree>
    <p:extLst>
      <p:ext uri="{BB962C8B-B14F-4D97-AF65-F5344CB8AC3E}">
        <p14:creationId xmlns:p14="http://schemas.microsoft.com/office/powerpoint/2010/main" val="9527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Court Actions – 3</a:t>
            </a:r>
            <a:r>
              <a:rPr lang="en-US" baseline="30000" dirty="0" smtClean="0"/>
              <a:t>rd</a:t>
            </a:r>
            <a:r>
              <a:rPr lang="en-US" dirty="0" smtClean="0"/>
              <a:t> Circuit</a:t>
            </a:r>
            <a:endParaRPr lang="en-US" dirty="0"/>
          </a:p>
        </p:txBody>
      </p:sp>
      <p:sp>
        <p:nvSpPr>
          <p:cNvPr id="3" name="Content Placeholder 2"/>
          <p:cNvSpPr>
            <a:spLocks noGrp="1"/>
          </p:cNvSpPr>
          <p:nvPr>
            <p:ph idx="1"/>
          </p:nvPr>
        </p:nvSpPr>
        <p:spPr/>
        <p:txBody>
          <a:bodyPr/>
          <a:lstStyle/>
          <a:p>
            <a:r>
              <a:rPr lang="en-US" dirty="0" smtClean="0"/>
              <a:t>“[N]o </a:t>
            </a:r>
            <a:r>
              <a:rPr lang="en-US" dirty="0"/>
              <a:t>person of ordinary sensibilities would be shamed, humiliated, or have suffered mentally as a result of a vehicle entering in his or her ungated driveway and photographing him or her from there</a:t>
            </a:r>
            <a:r>
              <a:rPr lang="en-US" dirty="0" smtClean="0"/>
              <a:t>. [The house</a:t>
            </a:r>
            <a:r>
              <a:rPr lang="en-US" dirty="0"/>
              <a:t>, pool, and driveway </a:t>
            </a:r>
            <a:r>
              <a:rPr lang="en-US" dirty="0" smtClean="0"/>
              <a:t>could] be </a:t>
            </a:r>
            <a:r>
              <a:rPr lang="en-US" dirty="0"/>
              <a:t>seen by any person who entered onto their driveway, including a visitor or a delivery man</a:t>
            </a:r>
            <a:r>
              <a:rPr lang="en-US" dirty="0" smtClean="0"/>
              <a:t>.”</a:t>
            </a:r>
          </a:p>
          <a:p>
            <a:pPr lvl="2"/>
            <a:r>
              <a:rPr lang="nb-NO" dirty="0"/>
              <a:t>Boring v. Google, Inc., No. 09-2350, 362 Fed. Appx. 273 (3d Cir. 2013). </a:t>
            </a:r>
            <a:endParaRPr lang="en-US" dirty="0"/>
          </a:p>
        </p:txBody>
      </p:sp>
    </p:spTree>
    <p:extLst>
      <p:ext uri="{BB962C8B-B14F-4D97-AF65-F5344CB8AC3E}">
        <p14:creationId xmlns:p14="http://schemas.microsoft.com/office/powerpoint/2010/main" val="120280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 ACLU, and CDT letter to FAA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“Companies are developing ‘paparazzi drones’ in order to follow and photograph celebrities.  Private detectives are starting to use drones to  track their targets</a:t>
            </a:r>
            <a:r>
              <a:rPr lang="is-IS" dirty="0" smtClean="0"/>
              <a:t>…</a:t>
            </a:r>
            <a:r>
              <a:rPr lang="en-US" dirty="0" smtClean="0"/>
              <a:t>Criminals and others may use drones for  purposes of stalking and harassment.”</a:t>
            </a:r>
          </a:p>
          <a:p>
            <a:pPr lvl="1"/>
            <a:r>
              <a:rPr lang="en-US" dirty="0" smtClean="0"/>
              <a:t>Concerns are “harassment,” “stalking” which are already illegal</a:t>
            </a:r>
          </a:p>
          <a:p>
            <a:pPr lvl="1"/>
            <a:r>
              <a:rPr lang="en-US" dirty="0" smtClean="0"/>
              <a:t>Private detectives are a regulated industry.</a:t>
            </a:r>
          </a:p>
          <a:p>
            <a:r>
              <a:rPr lang="en-US" dirty="0" smtClean="0"/>
              <a:t>“[I]ncreases the First Amendment risks for would be political dissidents”</a:t>
            </a:r>
          </a:p>
          <a:p>
            <a:pPr lvl="1"/>
            <a:r>
              <a:rPr lang="en-US" dirty="0" smtClean="0"/>
              <a:t>Could limit the ability of dissidents to use UAVs to expose bad activity</a:t>
            </a:r>
          </a:p>
          <a:p>
            <a:endParaRPr lang="en-US" dirty="0"/>
          </a:p>
        </p:txBody>
      </p:sp>
    </p:spTree>
    <p:extLst>
      <p:ext uri="{BB962C8B-B14F-4D97-AF65-F5344CB8AC3E}">
        <p14:creationId xmlns:p14="http://schemas.microsoft.com/office/powerpoint/2010/main" val="643526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Academy of Model Aeronautics AMA Advanced Flight Systems Committee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29004" y="2226469"/>
            <a:ext cx="6085993" cy="3263504"/>
          </a:xfrm>
        </p:spPr>
      </p:pic>
    </p:spTree>
    <p:extLst>
      <p:ext uri="{BB962C8B-B14F-4D97-AF65-F5344CB8AC3E}">
        <p14:creationId xmlns:p14="http://schemas.microsoft.com/office/powerpoint/2010/main" val="200337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Strict Prohibition without prior consent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use of imaging technology on radio control model aircraft with the capability of obtaining high-resolution photographs and/or video, or </a:t>
            </a:r>
            <a:r>
              <a:rPr lang="en-US" dirty="0" smtClean="0">
                <a:solidFill>
                  <a:srgbClr val="FF0000"/>
                </a:solidFill>
              </a:rPr>
              <a:t>using any types of sensors, for the collection, retention, or dissemination of aerial surveillance data/information on individuals, homes, businesses or property, is </a:t>
            </a:r>
            <a:r>
              <a:rPr lang="en-US" u="sng" dirty="0" smtClean="0">
                <a:solidFill>
                  <a:srgbClr val="FF0000"/>
                </a:solidFill>
              </a:rPr>
              <a:t>strictly prohibited</a:t>
            </a:r>
            <a:r>
              <a:rPr lang="en-US" dirty="0" smtClean="0">
                <a:solidFill>
                  <a:srgbClr val="FF0000"/>
                </a:solidFill>
              </a:rPr>
              <a:t> by the AMA </a:t>
            </a:r>
            <a:r>
              <a:rPr lang="en-US" dirty="0" smtClean="0"/>
              <a:t>unless expressed written permission is obtained from the individuals, property owners or managers.</a:t>
            </a:r>
          </a:p>
          <a:p>
            <a:r>
              <a:rPr lang="en-US" dirty="0" smtClean="0"/>
              <a:t>But this is designed for FPV model aircrafts – “FIRST PERSON VIEW (FPV) refers to the operation of a radio controlled (RC) model aircraft using an onboard camera’s cockpit view to orient and control the aircraft”</a:t>
            </a:r>
            <a:endParaRPr lang="en-US" dirty="0"/>
          </a:p>
        </p:txBody>
      </p:sp>
    </p:spTree>
    <p:extLst>
      <p:ext uri="{BB962C8B-B14F-4D97-AF65-F5344CB8AC3E}">
        <p14:creationId xmlns:p14="http://schemas.microsoft.com/office/powerpoint/2010/main" val="19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 work for AMA Members but not UAVs</a:t>
            </a:r>
            <a:endParaRPr lang="en-US" dirty="0"/>
          </a:p>
        </p:txBody>
      </p:sp>
      <p:sp>
        <p:nvSpPr>
          <p:cNvPr id="4" name="Content Placeholder 3"/>
          <p:cNvSpPr>
            <a:spLocks noGrp="1"/>
          </p:cNvSpPr>
          <p:nvPr>
            <p:ph sz="half" idx="1"/>
          </p:nvPr>
        </p:nvSpPr>
        <p:spPr/>
        <p:txBody>
          <a:bodyPr/>
          <a:lstStyle/>
          <a:p>
            <a:r>
              <a:rPr lang="en-US" dirty="0" smtClean="0"/>
              <a:t>This is what AMA Members use</a:t>
            </a:r>
            <a:r>
              <a:rPr lang="is-IS" dirty="0" smtClean="0"/>
              <a:t>… not exactly the same thing that DGI uses.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886325" y="2338983"/>
            <a:ext cx="3371850" cy="3038475"/>
          </a:xfrm>
        </p:spPr>
      </p:pic>
    </p:spTree>
    <p:extLst>
      <p:ext uri="{BB962C8B-B14F-4D97-AF65-F5344CB8AC3E}">
        <p14:creationId xmlns:p14="http://schemas.microsoft.com/office/powerpoint/2010/main" val="202681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29929" y="376182"/>
            <a:ext cx="8285421" cy="1107044"/>
          </a:xfrm>
          <a:prstGeom prst="rect">
            <a:avLst/>
          </a:prstGeom>
        </p:spPr>
      </p:pic>
      <p:sp>
        <p:nvSpPr>
          <p:cNvPr id="5" name="Title 4"/>
          <p:cNvSpPr>
            <a:spLocks noGrp="1"/>
          </p:cNvSpPr>
          <p:nvPr>
            <p:ph type="title"/>
          </p:nvPr>
        </p:nvSpPr>
        <p:spPr>
          <a:xfrm>
            <a:off x="628650" y="2375104"/>
            <a:ext cx="7886700" cy="994172"/>
          </a:xfrm>
        </p:spPr>
        <p:txBody>
          <a:bodyPr>
            <a:normAutofit fontScale="90000"/>
          </a:bodyPr>
          <a:lstStyle/>
          <a:p>
            <a:r>
              <a:rPr lang="en-US" dirty="0" smtClean="0"/>
              <a:t>Unmanned Aircraft System Operations: Industry Code of Conduct</a:t>
            </a:r>
            <a:endParaRPr lang="en-US" dirty="0"/>
          </a:p>
        </p:txBody>
      </p:sp>
      <p:sp>
        <p:nvSpPr>
          <p:cNvPr id="6" name="Content Placeholder 5"/>
          <p:cNvSpPr>
            <a:spLocks noGrp="1"/>
          </p:cNvSpPr>
          <p:nvPr>
            <p:ph idx="1"/>
          </p:nvPr>
        </p:nvSpPr>
        <p:spPr>
          <a:xfrm>
            <a:off x="628650" y="3720066"/>
            <a:ext cx="7886700" cy="1769906"/>
          </a:xfrm>
        </p:spPr>
        <p:txBody>
          <a:bodyPr/>
          <a:lstStyle/>
          <a:p>
            <a:r>
              <a:rPr lang="en-US" dirty="0" smtClean="0"/>
              <a:t>“We will respect the privacy of individuals.”</a:t>
            </a:r>
            <a:endParaRPr lang="en-US" dirty="0"/>
          </a:p>
        </p:txBody>
      </p:sp>
    </p:spTree>
    <p:extLst>
      <p:ext uri="{BB962C8B-B14F-4D97-AF65-F5344CB8AC3E}">
        <p14:creationId xmlns:p14="http://schemas.microsoft.com/office/powerpoint/2010/main" val="17182921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TotalTime>
  <Words>735</Words>
  <Application>Microsoft Macintosh PowerPoint</Application>
  <PresentationFormat>On-screen Show (4:3)</PresentationFormat>
  <Paragraphs>56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Arial</vt:lpstr>
      <vt:lpstr>Office Theme</vt:lpstr>
      <vt:lpstr>Current Best Practices  and Precedents </vt:lpstr>
      <vt:lpstr>GAO: UAVs create a new privacy paradigm</vt:lpstr>
      <vt:lpstr>2nd Restatement of Torts</vt:lpstr>
      <vt:lpstr>Recent Court Actions – 3rd Circuit</vt:lpstr>
      <vt:lpstr>EPIC, ACLU, and CDT letter to FAA</vt:lpstr>
      <vt:lpstr>Academy of Model Aeronautics AMA Advanced Flight Systems Committee</vt:lpstr>
      <vt:lpstr>Strict Prohibition without prior consent</vt:lpstr>
      <vt:lpstr>May work for AMA Members but not UAVs</vt:lpstr>
      <vt:lpstr>Unmanned Aircraft System Operations: Industry Code of Conduct</vt:lpstr>
      <vt:lpstr>What do these best practices and precedents generally have in common?</vt:lpstr>
      <vt:lpstr>So that’s where we are today where do we go tomorrow?</vt:lpstr>
      <vt:lpstr>Proposed Stakeholder Privacy best practices for the operation of Unmanned Aerial Vehicles </vt:lpstr>
      <vt:lpstr>Proposed Stakeholder Privacy best practices for the operation of Unmanned Aerial Vehicles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Best Practices  and Precedents </dc:title>
  <dc:subject/>
  <dc:creator/>
  <cp:keywords/>
  <dc:description/>
  <cp:lastModifiedBy>Carl Szabo</cp:lastModifiedBy>
  <cp:revision>19</cp:revision>
  <dcterms:created xsi:type="dcterms:W3CDTF">2015-09-22T19:52:50Z</dcterms:created>
  <dcterms:modified xsi:type="dcterms:W3CDTF">2015-09-24T14:17:51Z</dcterms:modified>
  <cp:category/>
</cp:coreProperties>
</file>