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73" r:id="rId3"/>
    <p:sldId id="274" r:id="rId4"/>
    <p:sldId id="275" r:id="rId5"/>
    <p:sldId id="314" r:id="rId6"/>
    <p:sldId id="282" r:id="rId7"/>
    <p:sldId id="294" r:id="rId8"/>
    <p:sldId id="296" r:id="rId9"/>
    <p:sldId id="328" r:id="rId10"/>
    <p:sldId id="327" r:id="rId11"/>
    <p:sldId id="285" r:id="rId12"/>
    <p:sldId id="283" r:id="rId13"/>
    <p:sldId id="326" r:id="rId14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  <p14:sldId id="275"/>
            <p14:sldId id="314"/>
            <p14:sldId id="282"/>
            <p14:sldId id="294"/>
            <p14:sldId id="296"/>
            <p14:sldId id="328"/>
            <p14:sldId id="327"/>
            <p14:sldId id="285"/>
            <p14:sldId id="283"/>
            <p14:sldId id="32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78" autoAdjust="0"/>
    <p:restoredTop sz="94717" autoAdjust="0"/>
  </p:normalViewPr>
  <p:slideViewPr>
    <p:cSldViewPr snapToGrid="0">
      <p:cViewPr>
        <p:scale>
          <a:sx n="60" d="100"/>
          <a:sy n="60" d="100"/>
        </p:scale>
        <p:origin x="-2050" y="-379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-2352" y="-8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119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694" y="1"/>
            <a:ext cx="2982119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2982119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694" y="8831264"/>
            <a:ext cx="2982119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119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694" y="1"/>
            <a:ext cx="2982119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6" y="4416425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2982119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694" y="8831264"/>
            <a:ext cx="2982119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8406-F15C-4303-97CE-0E3EE59880C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9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By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Date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411331" y="324461"/>
            <a:ext cx="4983162" cy="1395412"/>
          </a:xfrm>
        </p:spPr>
        <p:txBody>
          <a:bodyPr/>
          <a:lstStyle/>
          <a:p>
            <a:r>
              <a:rPr lang="en-US" dirty="0" smtClean="0"/>
              <a:t>Unmanned Aircraft Systems</a:t>
            </a:r>
            <a:endParaRPr lang="en-US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Legal Environment for UAS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898728" y="5235851"/>
            <a:ext cx="42278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Dean Griffith, </a:t>
            </a:r>
            <a:r>
              <a:rPr lang="en-US" sz="1600" dirty="0" smtClean="0"/>
              <a:t>FAA </a:t>
            </a:r>
          </a:p>
          <a:p>
            <a:pPr>
              <a:buFontTx/>
              <a:buNone/>
            </a:pPr>
            <a:r>
              <a:rPr lang="en-US" sz="1600" dirty="0" smtClean="0"/>
              <a:t>Anne Bechdolt, DOT</a:t>
            </a:r>
            <a:endParaRPr lang="en-US" sz="1600" dirty="0" smtClean="0"/>
          </a:p>
        </p:txBody>
      </p:sp>
      <p:sp>
        <p:nvSpPr>
          <p:cNvPr id="2" name="TextBox 1"/>
          <p:cNvSpPr txBox="1"/>
          <p:nvPr/>
        </p:nvSpPr>
        <p:spPr bwMode="auto">
          <a:xfrm>
            <a:off x="1754507" y="4493748"/>
            <a:ext cx="35288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NTIA 2015 UAS Privacy </a:t>
            </a:r>
            <a:r>
              <a:rPr lang="en-US" sz="1600" dirty="0" err="1" smtClean="0"/>
              <a:t>Multistakeholder</a:t>
            </a:r>
            <a:r>
              <a:rPr lang="en-US" sz="1600" dirty="0" smtClean="0"/>
              <a:t> </a:t>
            </a:r>
            <a:r>
              <a:rPr lang="en-US" sz="1600" dirty="0" smtClean="0"/>
              <a:t>Meeting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1121742" y="5982082"/>
            <a:ext cx="1859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August 3, 2015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 of </a:t>
            </a:r>
            <a:r>
              <a:rPr lang="en-US" dirty="0" smtClean="0"/>
              <a:t>Current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38606"/>
            <a:ext cx="8050213" cy="4560544"/>
          </a:xfrm>
        </p:spPr>
        <p:txBody>
          <a:bodyPr/>
          <a:lstStyle/>
          <a:p>
            <a:r>
              <a:rPr lang="en-US" dirty="0" smtClean="0"/>
              <a:t>Public aircraft</a:t>
            </a:r>
          </a:p>
          <a:p>
            <a:pPr lvl="1"/>
            <a:r>
              <a:rPr lang="en-US" dirty="0" smtClean="0"/>
              <a:t>Wide range of government entities currently flying diverse kinds of operations.</a:t>
            </a:r>
          </a:p>
          <a:p>
            <a:r>
              <a:rPr lang="en-US" dirty="0" smtClean="0"/>
              <a:t>Civil aircraft</a:t>
            </a:r>
          </a:p>
          <a:p>
            <a:pPr lvl="1"/>
            <a:r>
              <a:rPr lang="en-US" dirty="0" smtClean="0"/>
              <a:t>FAA authorized Arctic operations.</a:t>
            </a:r>
          </a:p>
          <a:p>
            <a:pPr lvl="1"/>
            <a:r>
              <a:rPr lang="en-US" dirty="0" smtClean="0"/>
              <a:t>Limited commercial operations authorized under “333” process.  More than </a:t>
            </a:r>
            <a:r>
              <a:rPr lang="en-US" dirty="0" smtClean="0"/>
              <a:t>1,000 </a:t>
            </a:r>
            <a:r>
              <a:rPr lang="en-US" dirty="0" smtClean="0"/>
              <a:t>to date.</a:t>
            </a:r>
          </a:p>
          <a:p>
            <a:r>
              <a:rPr lang="en-US" dirty="0" smtClean="0"/>
              <a:t>Model aircraft</a:t>
            </a:r>
          </a:p>
          <a:p>
            <a:r>
              <a:rPr lang="en-US" dirty="0" smtClean="0"/>
              <a:t>Test Sites</a:t>
            </a:r>
          </a:p>
          <a:p>
            <a:pPr lvl="1"/>
            <a:r>
              <a:rPr lang="en-US" dirty="0" smtClean="0"/>
              <a:t>All 6 test sites operating.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Proposed Small UAS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79501"/>
            <a:ext cx="8050213" cy="4819650"/>
          </a:xfrm>
        </p:spPr>
        <p:txBody>
          <a:bodyPr/>
          <a:lstStyle/>
          <a:p>
            <a:r>
              <a:rPr lang="en-US" sz="2400" dirty="0"/>
              <a:t>Will open the door to </a:t>
            </a:r>
            <a:r>
              <a:rPr lang="en-US" sz="2400" dirty="0" smtClean="0"/>
              <a:t>non-recreational </a:t>
            </a:r>
            <a:r>
              <a:rPr lang="en-US" sz="2400" dirty="0"/>
              <a:t>operations</a:t>
            </a:r>
            <a:r>
              <a:rPr lang="en-US" sz="2400" dirty="0" smtClean="0"/>
              <a:t>.</a:t>
            </a:r>
          </a:p>
          <a:p>
            <a:pPr lvl="1"/>
            <a:r>
              <a:rPr lang="en-US" dirty="0" smtClean="0"/>
              <a:t>Including commercial, research, educational use.</a:t>
            </a:r>
          </a:p>
          <a:p>
            <a:r>
              <a:rPr lang="en-US" sz="2400" dirty="0" smtClean="0"/>
              <a:t>Highlights of Proposed Requirements: </a:t>
            </a:r>
          </a:p>
          <a:p>
            <a:pPr lvl="1"/>
            <a:r>
              <a:rPr lang="en-US" dirty="0" smtClean="0"/>
              <a:t>UA less than 55 pounds.</a:t>
            </a:r>
          </a:p>
          <a:p>
            <a:pPr lvl="1"/>
            <a:r>
              <a:rPr lang="en-US" dirty="0" smtClean="0"/>
              <a:t>Within </a:t>
            </a:r>
            <a:r>
              <a:rPr lang="en-US" dirty="0" smtClean="0"/>
              <a:t>line </a:t>
            </a:r>
            <a:r>
              <a:rPr lang="en-US" dirty="0" smtClean="0"/>
              <a:t>of </a:t>
            </a:r>
            <a:r>
              <a:rPr lang="en-US" dirty="0" smtClean="0"/>
              <a:t>sight </a:t>
            </a:r>
            <a:r>
              <a:rPr lang="en-US" dirty="0" smtClean="0"/>
              <a:t>of </a:t>
            </a:r>
            <a:r>
              <a:rPr lang="en-US" dirty="0" smtClean="0"/>
              <a:t>operator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Maximum</a:t>
            </a:r>
            <a:r>
              <a:rPr lang="en-US" dirty="0" smtClean="0"/>
              <a:t> </a:t>
            </a:r>
            <a:r>
              <a:rPr lang="en-US" dirty="0" smtClean="0"/>
              <a:t>500’ </a:t>
            </a:r>
            <a:r>
              <a:rPr lang="en-US" dirty="0" smtClean="0"/>
              <a:t>above ground level.</a:t>
            </a:r>
            <a:endParaRPr lang="en-US" dirty="0" smtClean="0"/>
          </a:p>
          <a:p>
            <a:pPr lvl="1"/>
            <a:r>
              <a:rPr lang="en-US" dirty="0" smtClean="0"/>
              <a:t>Daytime. </a:t>
            </a:r>
          </a:p>
          <a:p>
            <a:pPr lvl="1"/>
            <a:r>
              <a:rPr lang="en-US" dirty="0" smtClean="0"/>
              <a:t>Not over people.</a:t>
            </a:r>
          </a:p>
          <a:p>
            <a:pPr lvl="1"/>
            <a:r>
              <a:rPr lang="en-US" dirty="0" smtClean="0"/>
              <a:t>Pilot </a:t>
            </a:r>
            <a:r>
              <a:rPr lang="en-US" dirty="0" smtClean="0"/>
              <a:t>certificate </a:t>
            </a:r>
            <a:r>
              <a:rPr lang="en-US" dirty="0" smtClean="0"/>
              <a:t>– Knowledge </a:t>
            </a:r>
            <a:r>
              <a:rPr lang="en-US" dirty="0"/>
              <a:t>t</a:t>
            </a:r>
            <a:r>
              <a:rPr lang="en-US" dirty="0" smtClean="0"/>
              <a:t>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Aircraft registered and marked.</a:t>
            </a:r>
            <a:endParaRPr lang="en-US" dirty="0" smtClean="0"/>
          </a:p>
          <a:p>
            <a:r>
              <a:rPr lang="en-US" sz="2400" dirty="0" smtClean="0"/>
              <a:t>FAA </a:t>
            </a:r>
            <a:r>
              <a:rPr lang="en-US" sz="2400" dirty="0"/>
              <a:t>is reviewing public comments.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Contacts/Resources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44601"/>
            <a:ext cx="8050213" cy="4654550"/>
          </a:xfrm>
        </p:spPr>
        <p:txBody>
          <a:bodyPr/>
          <a:lstStyle/>
          <a:p>
            <a:r>
              <a:rPr lang="en-US" dirty="0" smtClean="0"/>
              <a:t>Dean </a:t>
            </a:r>
            <a:r>
              <a:rPr lang="en-US" dirty="0" smtClean="0"/>
              <a:t>Griffith, </a:t>
            </a:r>
            <a:r>
              <a:rPr lang="en-US" b="0" dirty="0" smtClean="0"/>
              <a:t>Office </a:t>
            </a:r>
            <a:r>
              <a:rPr lang="en-US" b="0" dirty="0" smtClean="0"/>
              <a:t>of the Chief Counsel, </a:t>
            </a:r>
            <a:r>
              <a:rPr lang="en-US" b="0" dirty="0" smtClean="0"/>
              <a:t>FAA: dean.griffith@faa.gov</a:t>
            </a:r>
          </a:p>
          <a:p>
            <a:pPr marL="0" indent="0">
              <a:buNone/>
            </a:pPr>
            <a:endParaRPr lang="en-US" sz="1400" b="0" dirty="0" smtClean="0"/>
          </a:p>
          <a:p>
            <a:r>
              <a:rPr lang="en-US" dirty="0" smtClean="0"/>
              <a:t>Anne Bechdolt, </a:t>
            </a:r>
            <a:r>
              <a:rPr lang="en-US" b="0" dirty="0" smtClean="0"/>
              <a:t>Office of the General Counsel, DOT: anne.bechdolt@dot.gov</a:t>
            </a:r>
            <a:endParaRPr lang="en-US" b="0" dirty="0"/>
          </a:p>
          <a:p>
            <a:pPr marL="0" indent="0">
              <a:buNone/>
            </a:pPr>
            <a:endParaRPr lang="en-US" sz="1400" b="0" dirty="0" smtClean="0"/>
          </a:p>
          <a:p>
            <a:r>
              <a:rPr lang="en-US" dirty="0" smtClean="0"/>
              <a:t>www.faa.gov/uas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Small UAS NPRM </a:t>
            </a:r>
          </a:p>
          <a:p>
            <a:pPr lvl="1"/>
            <a:r>
              <a:rPr lang="en-US" dirty="0" smtClean="0"/>
              <a:t>80 Fed. Reg. 9544 (Feb. 23, 2015)</a:t>
            </a:r>
          </a:p>
          <a:p>
            <a:pPr lvl="1"/>
            <a:r>
              <a:rPr lang="en-US" dirty="0" smtClean="0"/>
              <a:t>Docket No. FAA-2015-0150 (www.regulations.gov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9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Aviation Safety is FAA’s Priority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FAA has the responsibility to maintain the safety of the NAS and people and property on the ground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We have a plan for safe and staged integration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We are making progress to achieve that goal.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 Are Unmanned Aircraft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00899"/>
            <a:ext cx="8050213" cy="4598251"/>
          </a:xfrm>
        </p:spPr>
        <p:txBody>
          <a:bodyPr/>
          <a:lstStyle/>
          <a:p>
            <a:r>
              <a:rPr lang="en-US" dirty="0" smtClean="0"/>
              <a:t>Unmanned Aircraft - </a:t>
            </a:r>
            <a:r>
              <a:rPr lang="en-US" b="0" dirty="0" smtClean="0"/>
              <a:t>“An aircraft that is operated without the possibility of direct human intervention from within or on the aircraft.”</a:t>
            </a:r>
          </a:p>
          <a:p>
            <a:r>
              <a:rPr lang="en-US" dirty="0" smtClean="0"/>
              <a:t>Unmanned Aircraft System -  </a:t>
            </a:r>
            <a:r>
              <a:rPr lang="en-US" b="0" dirty="0" smtClean="0"/>
              <a:t>“An unmanned aircraft and associated elements . . . that are required for the pilot in command to operate safely and efficiently in the National Airspace System.”</a:t>
            </a:r>
          </a:p>
          <a:p>
            <a:r>
              <a:rPr lang="en-US" dirty="0" smtClean="0"/>
              <a:t>Sec. 331, P.L. 112-95, Feb. 14, 2012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1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FAA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“Aircraft” – </a:t>
            </a:r>
          </a:p>
          <a:p>
            <a:pPr lvl="1"/>
            <a:r>
              <a:rPr lang="en-US" dirty="0"/>
              <a:t>49 U.S.C. § 40102(a)(6) defines an “aircraft” as “any contrivance invented, used, or designed to navigate or fly in the air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14 C.F.R. § </a:t>
            </a:r>
            <a:r>
              <a:rPr lang="en-US" dirty="0" smtClean="0"/>
              <a:t>1.1 defines </a:t>
            </a:r>
            <a:r>
              <a:rPr lang="en-US" dirty="0"/>
              <a:t>an “aircraft” as “a device that is used or intended to be used for flight in the air.”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1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FAA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10327"/>
            <a:ext cx="8050213" cy="4588824"/>
          </a:xfrm>
        </p:spPr>
        <p:txBody>
          <a:bodyPr/>
          <a:lstStyle/>
          <a:p>
            <a:r>
              <a:rPr lang="en-US" dirty="0" smtClean="0"/>
              <a:t>General authority to promote safe flight of civil aircraft in air commerce. </a:t>
            </a:r>
          </a:p>
          <a:p>
            <a:pPr lvl="1"/>
            <a:r>
              <a:rPr lang="en-US" dirty="0" smtClean="0"/>
              <a:t>49 U.S.C. </a:t>
            </a:r>
            <a:r>
              <a:rPr lang="en-US" dirty="0"/>
              <a:t>§ 44701</a:t>
            </a:r>
            <a:endParaRPr lang="en-US" dirty="0" smtClean="0"/>
          </a:p>
          <a:p>
            <a:r>
              <a:rPr lang="en-US" dirty="0" smtClean="0"/>
              <a:t>Authority to prescribe air traffic regulations to protect aircraft and people and property on the ground.</a:t>
            </a:r>
          </a:p>
          <a:p>
            <a:pPr lvl="1"/>
            <a:r>
              <a:rPr lang="en-US" dirty="0" smtClean="0"/>
              <a:t>49 U.S.C. </a:t>
            </a:r>
            <a:r>
              <a:rPr lang="en-US" dirty="0"/>
              <a:t>§ 40103(b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Regulatory authority from the ground up.</a:t>
            </a:r>
          </a:p>
          <a:p>
            <a:pPr lvl="1"/>
            <a:r>
              <a:rPr lang="en-US" dirty="0" smtClean="0"/>
              <a:t>Existing rules allow aircraft operations below 500’ (14 C.F.R. </a:t>
            </a:r>
            <a:r>
              <a:rPr lang="en-US" dirty="0"/>
              <a:t>§ </a:t>
            </a:r>
            <a:r>
              <a:rPr lang="en-US" dirty="0" smtClean="0"/>
              <a:t> 91.119).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2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Civil Aircraft Operations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Certificated Aircraft (49 </a:t>
            </a:r>
            <a:r>
              <a:rPr lang="en-US" dirty="0"/>
              <a:t>U.S.C. § </a:t>
            </a:r>
            <a:r>
              <a:rPr lang="en-US" dirty="0" smtClean="0"/>
              <a:t>44711)</a:t>
            </a:r>
          </a:p>
          <a:p>
            <a:pPr lvl="1"/>
            <a:r>
              <a:rPr lang="en-US" dirty="0" smtClean="0"/>
              <a:t>Standard Airworthiness Certificate (TC/PC)</a:t>
            </a:r>
          </a:p>
          <a:p>
            <a:pPr lvl="1"/>
            <a:r>
              <a:rPr lang="en-US" dirty="0" smtClean="0"/>
              <a:t>Special Airworthiness Certificate</a:t>
            </a:r>
          </a:p>
          <a:p>
            <a:pPr lvl="2"/>
            <a:r>
              <a:rPr lang="en-US" dirty="0" smtClean="0"/>
              <a:t>Restricted</a:t>
            </a:r>
          </a:p>
          <a:p>
            <a:pPr lvl="2"/>
            <a:r>
              <a:rPr lang="en-US" dirty="0" smtClean="0"/>
              <a:t>Experimental</a:t>
            </a:r>
          </a:p>
          <a:p>
            <a:pPr lvl="1"/>
            <a:r>
              <a:rPr lang="en-US" dirty="0" smtClean="0"/>
              <a:t>14 </a:t>
            </a:r>
            <a:r>
              <a:rPr lang="en-US" dirty="0" smtClean="0"/>
              <a:t>C.F.R. </a:t>
            </a:r>
            <a:r>
              <a:rPr lang="en-US" dirty="0" smtClean="0"/>
              <a:t>parts 21-39</a:t>
            </a:r>
          </a:p>
          <a:p>
            <a:r>
              <a:rPr lang="en-US" dirty="0" smtClean="0"/>
              <a:t>Certificated Pilot (49 U.S.C. </a:t>
            </a:r>
            <a:r>
              <a:rPr lang="en-US" dirty="0"/>
              <a:t>§ 44711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14 </a:t>
            </a:r>
            <a:r>
              <a:rPr lang="en-US" dirty="0" smtClean="0"/>
              <a:t>C.F.R. </a:t>
            </a:r>
            <a:r>
              <a:rPr lang="en-US" dirty="0" smtClean="0"/>
              <a:t>part 61.</a:t>
            </a:r>
          </a:p>
          <a:p>
            <a:r>
              <a:rPr lang="en-US" dirty="0" smtClean="0"/>
              <a:t>Registered Aircraft (49 </a:t>
            </a:r>
            <a:r>
              <a:rPr lang="en-US" dirty="0"/>
              <a:t>U.S.C. § </a:t>
            </a:r>
            <a:r>
              <a:rPr lang="en-US" dirty="0" smtClean="0"/>
              <a:t>44101)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Ways to Operate UAS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Aircraft Operation + COA</a:t>
            </a:r>
          </a:p>
          <a:p>
            <a:r>
              <a:rPr lang="en-US" dirty="0" smtClean="0"/>
              <a:t>Certificated Aircraft + COA</a:t>
            </a:r>
          </a:p>
          <a:p>
            <a:pPr lvl="1"/>
            <a:r>
              <a:rPr lang="en-US" dirty="0" smtClean="0"/>
              <a:t>May need exemption.</a:t>
            </a:r>
          </a:p>
          <a:p>
            <a:r>
              <a:rPr lang="en-US" dirty="0" smtClean="0"/>
              <a:t>Section 333 Determination + Exemption + COA</a:t>
            </a:r>
          </a:p>
          <a:p>
            <a:r>
              <a:rPr lang="en-US" dirty="0" smtClean="0"/>
              <a:t>Model Aircraft – Section 336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Sections 333 and 336 created by the 2012 FAA Modernization and Reform Act (P.L</a:t>
            </a:r>
            <a:r>
              <a:rPr lang="en-US" dirty="0"/>
              <a:t>. </a:t>
            </a:r>
            <a:r>
              <a:rPr lang="en-US" dirty="0" smtClean="0"/>
              <a:t>112-95)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“Section 333”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425"/>
            <a:ext cx="8050213" cy="4391025"/>
          </a:xfrm>
        </p:spPr>
        <p:txBody>
          <a:bodyPr/>
          <a:lstStyle/>
          <a:p>
            <a:r>
              <a:rPr lang="en-US" dirty="0" smtClean="0"/>
              <a:t>Operators must adhere to conditions in the exemption and COA, including: </a:t>
            </a:r>
          </a:p>
          <a:p>
            <a:pPr lvl="1"/>
            <a:r>
              <a:rPr lang="en-US" dirty="0" smtClean="0"/>
              <a:t>Daytime operations only.</a:t>
            </a:r>
          </a:p>
          <a:p>
            <a:pPr lvl="1"/>
            <a:r>
              <a:rPr lang="en-US" dirty="0" smtClean="0"/>
              <a:t>Must stay 500’ from non-participants.</a:t>
            </a:r>
          </a:p>
          <a:p>
            <a:pPr lvl="1"/>
            <a:r>
              <a:rPr lang="en-US" dirty="0" smtClean="0"/>
              <a:t>Must have permission from the property owner or someone with authority to grant access.</a:t>
            </a:r>
          </a:p>
          <a:p>
            <a:pPr lvl="1"/>
            <a:r>
              <a:rPr lang="en-US" dirty="0" smtClean="0"/>
              <a:t>No higher than 400’ above ground level.</a:t>
            </a:r>
          </a:p>
          <a:p>
            <a:pPr lvl="2"/>
            <a:r>
              <a:rPr lang="en-US" dirty="0" smtClean="0"/>
              <a:t>Most below 200’.</a:t>
            </a:r>
          </a:p>
          <a:p>
            <a:pPr lvl="1"/>
            <a:r>
              <a:rPr lang="en-US" dirty="0" smtClean="0"/>
              <a:t>Within line of sight of the operator.</a:t>
            </a:r>
          </a:p>
          <a:p>
            <a:pPr lvl="1"/>
            <a:r>
              <a:rPr lang="en-US" dirty="0" smtClean="0"/>
              <a:t> COAs require issuance of NOTAM.</a:t>
            </a:r>
          </a:p>
          <a:p>
            <a:pPr lvl="1"/>
            <a:r>
              <a:rPr lang="en-US" dirty="0" smtClean="0"/>
              <a:t>Aircraft registered and marked.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2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 </a:t>
            </a:r>
            <a:r>
              <a:rPr lang="en-US" dirty="0" smtClean="0"/>
              <a:t>Aircraft – Sec. 336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12363"/>
            <a:ext cx="8050213" cy="4786788"/>
          </a:xfrm>
        </p:spPr>
        <p:txBody>
          <a:bodyPr/>
          <a:lstStyle/>
          <a:p>
            <a:r>
              <a:rPr lang="en-US" dirty="0" smtClean="0"/>
              <a:t>Key Characteristics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Hobby or recreational.</a:t>
            </a:r>
            <a:endParaRPr lang="en-US" dirty="0" smtClean="0"/>
          </a:p>
          <a:p>
            <a:pPr lvl="1"/>
            <a:r>
              <a:rPr lang="en-US" dirty="0" smtClean="0"/>
              <a:t>Visual line of sight of the operator.</a:t>
            </a:r>
          </a:p>
          <a:p>
            <a:pPr lvl="1"/>
            <a:r>
              <a:rPr lang="en-US" dirty="0" smtClean="0"/>
              <a:t>Within Community Based Organization safety guidelines and programming.</a:t>
            </a:r>
          </a:p>
          <a:p>
            <a:pPr lvl="1"/>
            <a:r>
              <a:rPr lang="en-US" dirty="0" smtClean="0"/>
              <a:t>Give way to manned aircraft.</a:t>
            </a:r>
          </a:p>
          <a:p>
            <a:pPr lvl="1"/>
            <a:r>
              <a:rPr lang="en-US" dirty="0" smtClean="0"/>
              <a:t>Notify airports and air traffic control towers w/in 5 mi.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 smtClean="0"/>
              <a:t>not need FAA authorization.</a:t>
            </a:r>
          </a:p>
          <a:p>
            <a:r>
              <a:rPr lang="en-US" dirty="0" smtClean="0"/>
              <a:t>Not subject to future FAA rulemakings. </a:t>
            </a:r>
          </a:p>
          <a:p>
            <a:pPr lvl="1"/>
            <a:r>
              <a:rPr lang="en-US" dirty="0" smtClean="0"/>
              <a:t>May </a:t>
            </a:r>
            <a:r>
              <a:rPr lang="en-US" dirty="0" smtClean="0"/>
              <a:t>be subject to general rules applicable to all aircraft such as airspace rules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iffith Presentation - ID State Bar Association July 2015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Griffith Presentation - ID State Bar Association July 2015</Template>
  <TotalTime>285</TotalTime>
  <Words>711</Words>
  <Application>Microsoft Office PowerPoint</Application>
  <PresentationFormat>On-screen Show (4:3)</PresentationFormat>
  <Paragraphs>110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Griffith Presentation - ID State Bar Association July 2015</vt:lpstr>
      <vt:lpstr>2_Custom Design</vt:lpstr>
      <vt:lpstr>Unmanned Aircraft Systems</vt:lpstr>
      <vt:lpstr>Aviation Safety is FAA’s Priority</vt:lpstr>
      <vt:lpstr>What  Are Unmanned Aircraft ?</vt:lpstr>
      <vt:lpstr>FAA Jurisdiction</vt:lpstr>
      <vt:lpstr>FAA Jurisdiction</vt:lpstr>
      <vt:lpstr>Civil Aircraft Operations Requirements</vt:lpstr>
      <vt:lpstr>Current Ways to Operate UAS</vt:lpstr>
      <vt:lpstr>“Section 333” Operations</vt:lpstr>
      <vt:lpstr>Model Aircraft – Sec. 336</vt:lpstr>
      <vt:lpstr>Summary of Current Operations</vt:lpstr>
      <vt:lpstr>Proposed Small UAS Rule</vt:lpstr>
      <vt:lpstr>Contacts/Resources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Unmanned Aircraft Systems</dc:title>
  <dc:creator>Dean Griffith</dc:creator>
  <cp:lastModifiedBy>Dean Griffith</cp:lastModifiedBy>
  <cp:revision>15</cp:revision>
  <cp:lastPrinted>2015-06-19T17:22:00Z</cp:lastPrinted>
  <dcterms:created xsi:type="dcterms:W3CDTF">2015-07-30T16:31:01Z</dcterms:created>
  <dcterms:modified xsi:type="dcterms:W3CDTF">2015-07-31T17:56:50Z</dcterms:modified>
</cp:coreProperties>
</file>