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B587"/>
    <a:srgbClr val="60CE97"/>
    <a:srgbClr val="4DE197"/>
    <a:srgbClr val="87EBB9"/>
    <a:srgbClr val="87EB91"/>
    <a:srgbClr val="97EC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8184" autoAdjust="0"/>
  </p:normalViewPr>
  <p:slideViewPr>
    <p:cSldViewPr>
      <p:cViewPr varScale="1">
        <p:scale>
          <a:sx n="59" d="100"/>
          <a:sy n="59" d="100"/>
        </p:scale>
        <p:origin x="-147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08BDF8B-6999-43C2-BA22-5487FF503739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AB34FDB-DB23-42CA-8C0D-108C74E4C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7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86024F-33A7-46D3-AB26-014638BC83C1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8A1F18-B58D-4934-8798-4716FCBC02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704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A1F18-B58D-4934-8798-4716FCBC02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129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A1F18-B58D-4934-8798-4716FCBC02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775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A1F18-B58D-4934-8798-4716FCBC02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2432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A1F18-B58D-4934-8798-4716FCBC02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292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A1F18-B58D-4934-8798-4716FCBC02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6531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A1F18-B58D-4934-8798-4716FCBC02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365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A1F18-B58D-4934-8798-4716FCBC02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19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A1F18-B58D-4934-8798-4716FCBC02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689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A1F18-B58D-4934-8798-4716FCBC02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128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F906-1250-4494-B0D0-86BFA228FA3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DDE6-EC53-4635-B466-F0B9B9B7E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51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F906-1250-4494-B0D0-86BFA228FA3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DDE6-EC53-4635-B466-F0B9B9B7E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838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F906-1250-4494-B0D0-86BFA228FA3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DDE6-EC53-4635-B466-F0B9B9B7E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38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F906-1250-4494-B0D0-86BFA228FA3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DDE6-EC53-4635-B466-F0B9B9B7E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87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F906-1250-4494-B0D0-86BFA228FA3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DDE6-EC53-4635-B466-F0B9B9B7E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03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F906-1250-4494-B0D0-86BFA228FA3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DDE6-EC53-4635-B466-F0B9B9B7E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9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F906-1250-4494-B0D0-86BFA228FA3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DDE6-EC53-4635-B466-F0B9B9B7E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86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F906-1250-4494-B0D0-86BFA228FA3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DDE6-EC53-4635-B466-F0B9B9B7E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730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F906-1250-4494-B0D0-86BFA228FA3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DDE6-EC53-4635-B466-F0B9B9B7E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037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F906-1250-4494-B0D0-86BFA228FA3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DDE6-EC53-4635-B466-F0B9B9B7E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2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FF906-1250-4494-B0D0-86BFA228FA3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8DDE6-EC53-4635-B466-F0B9B9B7E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2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B5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FF906-1250-4494-B0D0-86BFA228FA35}" type="datetimeFigureOut">
              <a:rPr lang="en-US" smtClean="0"/>
              <a:t>3/24/2014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8DDE6-EC53-4635-B466-F0B9B9B7E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61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79B5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62215" y="152400"/>
            <a:ext cx="8829385" cy="655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95800" y="4334065"/>
            <a:ext cx="4953000" cy="1905000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NTIA Privacy </a:t>
            </a:r>
            <a:r>
              <a:rPr lang="en-US" sz="2000" dirty="0" err="1" smtClean="0"/>
              <a:t>Multistakeholder</a:t>
            </a:r>
            <a:r>
              <a:rPr lang="en-US" sz="2000" dirty="0" smtClean="0"/>
              <a:t> Meeting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March 25, 2014</a:t>
            </a:r>
            <a:br>
              <a:rPr lang="en-US" sz="2000" dirty="0" smtClean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 smtClean="0"/>
              <a:t>Amanda Koulousias, Attorney</a:t>
            </a:r>
            <a:br>
              <a:rPr lang="en-US" sz="2000" dirty="0" smtClean="0"/>
            </a:br>
            <a:r>
              <a:rPr lang="en-US" sz="2000" dirty="0" smtClean="0"/>
              <a:t>Division of Privacy and Identity Protection</a:t>
            </a:r>
            <a:br>
              <a:rPr lang="en-US" sz="2000" dirty="0" smtClean="0"/>
            </a:br>
            <a:r>
              <a:rPr lang="en-US" sz="2000" dirty="0" smtClean="0"/>
              <a:t>Federal Trade Commission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609600"/>
            <a:ext cx="8077200" cy="2971800"/>
          </a:xfrm>
          <a:ln w="25400" cmpd="sng"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n-US" sz="2600" dirty="0" smtClean="0">
                <a:solidFill>
                  <a:schemeClr val="tx1"/>
                </a:solidFill>
              </a:rPr>
              <a:t>FTC Staff Report: </a:t>
            </a:r>
          </a:p>
          <a:p>
            <a:r>
              <a:rPr lang="en-US" sz="4800" dirty="0" smtClean="0">
                <a:solidFill>
                  <a:schemeClr val="tx1"/>
                </a:solidFill>
              </a:rPr>
              <a:t>Facing Facts - Best Practices for Common Uses of Facial Recognition Technologies</a:t>
            </a:r>
          </a:p>
          <a:p>
            <a:endParaRPr lang="en-US" sz="4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4114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8" descr="Color Vector Photo - Tran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365" y="4105625"/>
            <a:ext cx="175895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304800" y="5943600"/>
            <a:ext cx="4572000" cy="5909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/>
              <a:t>The views expressed are those of the speaker and not necessarily those of the FTC.</a:t>
            </a:r>
          </a:p>
        </p:txBody>
      </p:sp>
    </p:spTree>
    <p:extLst>
      <p:ext uri="{BB962C8B-B14F-4D97-AF65-F5344CB8AC3E}">
        <p14:creationId xmlns:p14="http://schemas.microsoft.com/office/powerpoint/2010/main" val="264594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2215" y="152400"/>
            <a:ext cx="8829385" cy="655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90600" y="2743200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/>
              <a:t>Questions?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93767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2215" y="152400"/>
            <a:ext cx="8829385" cy="655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3" descr="C:\Users\akoulousias\Desktop\face-facts-final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34042"/>
            <a:ext cx="30480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30491" y="183115"/>
            <a:ext cx="4734215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Panelists discussed a range of technologies</a:t>
            </a:r>
            <a:r>
              <a:rPr lang="en-US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pure facial </a:t>
            </a:r>
            <a:r>
              <a:rPr lang="en-US" dirty="0" smtClean="0"/>
              <a:t>detection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/>
              <a:t>age and gender </a:t>
            </a:r>
            <a:r>
              <a:rPr lang="en-US" dirty="0" smtClean="0"/>
              <a:t>recognition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emotion recognition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facial </a:t>
            </a:r>
            <a:r>
              <a:rPr lang="en-US" dirty="0"/>
              <a:t>recognition</a:t>
            </a:r>
          </a:p>
          <a:p>
            <a:pPr lvl="1"/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Major topics included</a:t>
            </a:r>
            <a:r>
              <a:rPr lang="en-US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dvances in the technology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Current and potential future commercial uses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Benefits </a:t>
            </a:r>
            <a:r>
              <a:rPr lang="en-US" dirty="0"/>
              <a:t>&amp;</a:t>
            </a:r>
            <a:r>
              <a:rPr lang="en-US" dirty="0" smtClean="0"/>
              <a:t> privacy concerns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2215" y="482536"/>
            <a:ext cx="4081723" cy="1815882"/>
          </a:xfrm>
          <a:prstGeom prst="rect">
            <a:avLst/>
          </a:prstGeom>
          <a:ln w="254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Face Facts: A Forum on Facial Recognition Technology</a:t>
            </a:r>
            <a:endParaRPr lang="en-US" sz="2800" dirty="0"/>
          </a:p>
          <a:p>
            <a:pPr algn="ctr"/>
            <a:r>
              <a:rPr lang="en-US" sz="2800" i="1" dirty="0" smtClean="0"/>
              <a:t>December 8, 2011</a:t>
            </a:r>
          </a:p>
        </p:txBody>
      </p:sp>
    </p:spTree>
    <p:extLst>
      <p:ext uri="{BB962C8B-B14F-4D97-AF65-F5344CB8AC3E}">
        <p14:creationId xmlns:p14="http://schemas.microsoft.com/office/powerpoint/2010/main" val="280162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2215" y="152400"/>
            <a:ext cx="8829385" cy="655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04800" y="1028343"/>
            <a:ext cx="4191000" cy="1384995"/>
          </a:xfrm>
          <a:prstGeom prst="rect">
            <a:avLst/>
          </a:prstGeom>
          <a:ln w="254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Public Comment Period</a:t>
            </a:r>
          </a:p>
          <a:p>
            <a:pPr algn="ctr"/>
            <a:r>
              <a:rPr lang="en-US" sz="2800" i="1" dirty="0" smtClean="0"/>
              <a:t>December 2011 - January 2012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61420" y="1028343"/>
            <a:ext cx="40386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Issues for comment included</a:t>
            </a:r>
            <a:r>
              <a:rPr lang="en-US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Current and future uses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Benefits to consumers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Privacy and security concerns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Best practices for </a:t>
            </a:r>
            <a:r>
              <a:rPr lang="en-US" dirty="0"/>
              <a:t>building privacy into </a:t>
            </a:r>
            <a:r>
              <a:rPr lang="en-US" dirty="0" smtClean="0"/>
              <a:t>products and when and how to provide consumers with notice and choice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The FTC received 80 public comments from a variety of stakeholders</a:t>
            </a:r>
            <a:endParaRPr lang="en-US" b="1" dirty="0"/>
          </a:p>
        </p:txBody>
      </p:sp>
      <p:pic>
        <p:nvPicPr>
          <p:cNvPr id="5" name="Picture 3" descr="C:\Users\akoulousias\Desktop\face-facts-final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024" y="2590800"/>
            <a:ext cx="304800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184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2215" y="152400"/>
            <a:ext cx="8829385" cy="655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 descr="http://www.ftc.gov/sites/default/files/documents/reports/facing-facts-best-practices-common-use - Windows Internet Explorer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19200" y="3048000"/>
            <a:ext cx="2362200" cy="3352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43450" y="889843"/>
            <a:ext cx="4038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Important Points:</a:t>
            </a:r>
          </a:p>
          <a:p>
            <a:endParaRPr lang="en-US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report contains recommendations for best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It is not a template for law enforcement actions or regulations under laws currently enforced by the FTC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recommendations build on the workshop and the public comments</a:t>
            </a:r>
          </a:p>
          <a:p>
            <a:endParaRPr lang="en-US" dirty="0" smtClean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report uses 3 case studies as an example to discuss best practices</a:t>
            </a:r>
          </a:p>
        </p:txBody>
      </p:sp>
      <p:sp>
        <p:nvSpPr>
          <p:cNvPr id="6" name="Rectangle 5"/>
          <p:cNvSpPr/>
          <p:nvPr/>
        </p:nvSpPr>
        <p:spPr>
          <a:xfrm>
            <a:off x="171450" y="690124"/>
            <a:ext cx="4572000" cy="2246769"/>
          </a:xfrm>
          <a:prstGeom prst="rect">
            <a:avLst/>
          </a:prstGeom>
          <a:ln w="25400">
            <a:solidFill>
              <a:schemeClr val="bg1"/>
            </a:solidFill>
          </a:ln>
        </p:spPr>
        <p:txBody>
          <a:bodyPr>
            <a:spAutoFit/>
          </a:bodyPr>
          <a:lstStyle/>
          <a:p>
            <a:pPr algn="ctr"/>
            <a:r>
              <a:rPr lang="en-US" sz="2800" dirty="0" smtClean="0"/>
              <a:t>FTC Staff Report:  Facing Facts – Best Practices for Common Uses of Facial Recognition Technologies</a:t>
            </a:r>
          </a:p>
          <a:p>
            <a:pPr algn="ctr"/>
            <a:r>
              <a:rPr lang="en-US" sz="2800" dirty="0" smtClean="0"/>
              <a:t>October 2012</a:t>
            </a:r>
          </a:p>
        </p:txBody>
      </p:sp>
      <p:sp>
        <p:nvSpPr>
          <p:cNvPr id="3" name="Rectangle 2"/>
          <p:cNvSpPr/>
          <p:nvPr/>
        </p:nvSpPr>
        <p:spPr>
          <a:xfrm>
            <a:off x="1295400" y="3048000"/>
            <a:ext cx="2209800" cy="3352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4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2215" y="152400"/>
            <a:ext cx="8829385" cy="655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436591" y="381000"/>
            <a:ext cx="8280632" cy="1384995"/>
          </a:xfrm>
          <a:prstGeom prst="rect">
            <a:avLst/>
          </a:prstGeom>
          <a:ln w="2540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FTC Staff Report:  Facing Facts – Best Practices for Common Uses of Facial Recognition Technologies</a:t>
            </a:r>
          </a:p>
          <a:p>
            <a:pPr algn="ctr"/>
            <a:r>
              <a:rPr lang="en-US" sz="2800" dirty="0" smtClean="0"/>
              <a:t>October 2012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6591" y="1634993"/>
            <a:ext cx="299241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The recommendations describe how companies can implement the principles contained in the FTC’s March 2012 Privacy Report: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131" y="3750776"/>
            <a:ext cx="19050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03494" y="2133600"/>
            <a:ext cx="449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/>
              <a:t>Privacy by </a:t>
            </a:r>
            <a:r>
              <a:rPr lang="en-US" sz="2800" b="1" dirty="0" smtClean="0"/>
              <a:t>Design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/>
              <a:t>Simplified Consumer </a:t>
            </a:r>
            <a:r>
              <a:rPr lang="en-US" sz="2800" b="1" dirty="0" smtClean="0"/>
              <a:t>Choice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b="1" dirty="0" smtClean="0"/>
              <a:t>Transparency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500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2215" y="152400"/>
            <a:ext cx="8829385" cy="655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500207" y="691753"/>
            <a:ext cx="8153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Case Study: Detection or Recognition of Demographic Characteristics in Digital Signs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029200" y="2203525"/>
            <a:ext cx="376316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Simplified Choice &amp; Increased Transparency:</a:t>
            </a:r>
          </a:p>
          <a:p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Clear notice to consumers that these signs are in use – before the consumer comes into contact with the sign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btain affirmative express consent before individually identifying consumers through these signs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990600" y="2209800"/>
            <a:ext cx="3276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Privacy by Design: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Reasonable data security protections to prevent unauthorized access to the </a:t>
            </a:r>
            <a:r>
              <a:rPr lang="en-US" dirty="0" smtClean="0"/>
              <a:t>images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 signs in sensitive </a:t>
            </a:r>
            <a:r>
              <a:rPr lang="en-US" dirty="0" smtClean="0"/>
              <a:t>areas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Limited data retention</a:t>
            </a:r>
          </a:p>
        </p:txBody>
      </p:sp>
    </p:spTree>
    <p:extLst>
      <p:ext uri="{BB962C8B-B14F-4D97-AF65-F5344CB8AC3E}">
        <p14:creationId xmlns:p14="http://schemas.microsoft.com/office/powerpoint/2010/main" val="370328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2215" y="152400"/>
            <a:ext cx="8829385" cy="655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09600" y="990600"/>
            <a:ext cx="8153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Case Study: Facial Recognition in Online Social Networks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057400" y="2362200"/>
            <a:ext cx="5562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Privacy by Design:</a:t>
            </a:r>
          </a:p>
          <a:p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Reasonable data security for the database of images &amp; biometric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</a:t>
            </a:r>
            <a:r>
              <a:rPr lang="en-US" dirty="0" smtClean="0"/>
              <a:t>rotections in place to prevent unauthorized scraping of publicly available images in the database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Appropriate retention and disposal practices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35396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2215" y="152400"/>
            <a:ext cx="8829385" cy="655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95269" y="76200"/>
            <a:ext cx="8153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Case Study: Facial Recognition in Online Social Networks (continued)</a:t>
            </a:r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752600" y="1322749"/>
            <a:ext cx="6096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b="1" dirty="0" smtClean="0"/>
              <a:t>Simplified Choice and Increased Transparency:</a:t>
            </a:r>
          </a:p>
          <a:p>
            <a:endParaRPr lang="en-US" b="1" dirty="0"/>
          </a:p>
          <a:p>
            <a:endParaRPr lang="en-US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Clear notice – outside of a privacy policy – when the feature is rolled out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ffer consumers an easy to find choice not to have biometric data collected and used for facial recognition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Do not collect or store biometric data of non-users of the service because there is no context in which to provide such non-users with a choice about these practices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5391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2215" y="152400"/>
            <a:ext cx="8829385" cy="655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95269" y="76200"/>
            <a:ext cx="8153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Case Study: Facial Recognition in Online Social Networks (continued)</a:t>
            </a:r>
          </a:p>
          <a:p>
            <a:endParaRPr lang="en-US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295400" y="1143000"/>
            <a:ext cx="7010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b="1" dirty="0"/>
          </a:p>
          <a:p>
            <a:r>
              <a:rPr lang="en-US" b="1" dirty="0" smtClean="0"/>
              <a:t>Situations in which affirmative express consent should be obtained:</a:t>
            </a:r>
          </a:p>
          <a:p>
            <a:endParaRPr lang="en-US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efore using a consumer’s image or biometric data in a materially different manner than represented when the company collected the data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Identifying a user to another user who is not their “friend”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Recommendation applies beyond social networks</a:t>
            </a:r>
            <a:r>
              <a:rPr lang="en-US" dirty="0"/>
              <a:t>: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/>
              <a:t>identify anonymous images of consumers to someone who could not otherwise identify them </a:t>
            </a:r>
            <a:r>
              <a:rPr lang="en-US" dirty="0" smtClean="0"/>
              <a:t>if the consumer has </a:t>
            </a:r>
            <a:r>
              <a:rPr lang="en-US" dirty="0"/>
              <a:t>affirmatively opted in to such a system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407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</Words>
  <Application>Microsoft Office PowerPoint</Application>
  <PresentationFormat>On-screen Show (4:3)</PresentationFormat>
  <Paragraphs>133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NTIA Privacy Multistakeholder Meeting March 25, 2014  Amanda Koulousias, Attorney Division of Privacy and Identity Protection Federal Trade Commission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2014-03-24T13:14:09Z</dcterms:created>
  <dcterms:modified xsi:type="dcterms:W3CDTF">2014-03-24T13:14:38Z</dcterms:modified>
</cp:coreProperties>
</file>