
<file path=[Content_Types].xml><?xml version="1.0" encoding="utf-8"?>
<Types xmlns="http://schemas.openxmlformats.org/package/2006/content-types">
  <Override PartName="/ppt/tags/tag57.xml" ContentType="application/vnd.openxmlformats-officedocument.presentationml.tags+xml"/>
  <Default Extension="rels" ContentType="application/vnd.openxmlformats-package.relationships+xml"/>
  <Override PartName="/ppt/tags/tag24.xml" ContentType="application/vnd.openxmlformats-officedocument.presentationml.tags+xml"/>
  <Override PartName="/ppt/tags/tag50.xml" ContentType="application/vnd.openxmlformats-officedocument.presentationml.tags+xml"/>
  <Override PartName="/ppt/tags/tag33.xml" ContentType="application/vnd.openxmlformats-officedocument.presentationml.tags+xml"/>
  <Default Extension="xml" ContentType="application/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64.xml" ContentType="application/vnd.openxmlformats-officedocument.presentationml.tags+xml"/>
  <Override PartName="/ppt/tags/tag47.xml" ContentType="application/vnd.openxmlformats-officedocument.presentationml.tags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slideLayouts/slideLayout5.xml" ContentType="application/vnd.openxmlformats-officedocument.presentationml.slideLayout+xml"/>
  <Override PartName="/ppt/tags/tag40.xml" ContentType="application/vnd.openxmlformats-officedocument.presentationml.tags+xml"/>
  <Override PartName="/ppt/tags/tag56.xml" ContentType="application/vnd.openxmlformats-officedocument.presentationml.tags+xml"/>
  <Override PartName="/ppt/notesSlides/notesSlide9.xml" ContentType="application/vnd.openxmlformats-officedocument.presentationml.notesSlide+xml"/>
  <Override PartName="/docProps/custom.xml" ContentType="application/vnd.openxmlformats-officedocument.custom-properties+xml"/>
  <Override PartName="/ppt/tags/tag23.xml" ContentType="application/vnd.openxmlformats-officedocument.presentationml.tags+xml"/>
  <Override PartName="/ppt/slides/slide13.xml" ContentType="application/vnd.openxmlformats-officedocument.presentationml.slide+xml"/>
  <Override PartName="/ppt/tags/tag39.xml" ContentType="application/vnd.openxmlformats-officedocument.presentationml.tags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63.xml" ContentType="application/vnd.openxmlformats-officedocument.presentationml.tags+xml"/>
  <Override PartName="/ppt/tags/tag46.xml" ContentType="application/vnd.openxmlformats-officedocument.presentationml.tags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tags/tag29.xml" ContentType="application/vnd.openxmlformats-officedocument.presentationml.tags+xml"/>
  <Override PartName="/ppt/slideLayouts/slideLayout4.xml" ContentType="application/vnd.openxmlformats-officedocument.presentationml.slideLayout+xml"/>
  <Default Extension="png" ContentType="image/png"/>
  <Override PartName="/ppt/tags/tag55.xml" ContentType="application/vnd.openxmlformats-officedocument.presentationml.tags+xml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tags/tag38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tags/tag62.xml" ContentType="application/vnd.openxmlformats-officedocument.presentationml.tags+xml"/>
  <Override PartName="/ppt/tags/tag9.xml" ContentType="application/vnd.openxmlformats-officedocument.presentationml.tags+xml"/>
  <Override PartName="/ppt/tags/tag45.xml" ContentType="application/vnd.openxmlformats-officedocument.presentationml.tags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tags/tag28.xml" ContentType="application/vnd.openxmlformats-officedocument.presentationml.tags+xml"/>
  <Override PartName="/ppt/slideLayouts/slideLayout3.xml" ContentType="application/vnd.openxmlformats-officedocument.presentationml.slideLayout+xml"/>
  <Override PartName="/ppt/tags/tag54.xml" ContentType="application/vnd.openxmlformats-officedocument.presentationml.tags+xml"/>
  <Override PartName="/ppt/slides/slide11.xml" ContentType="application/vnd.openxmlformats-officedocument.presentationml.slide+xml"/>
  <Override PartName="/ppt/tags/tag37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61.xml" ContentType="application/vnd.openxmlformats-officedocument.presentationml.tags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tags/tag44.xml" ContentType="application/vnd.openxmlformats-officedocument.presentationml.tags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7.xml" ContentType="application/vnd.openxmlformats-officedocument.presentationml.tags+xml"/>
  <Override PartName="/ppt/tags/tag53.xml" ContentType="application/vnd.openxmlformats-officedocument.presentationml.tags+xml"/>
  <Override PartName="/ppt/slides/slide10.xml" ContentType="application/vnd.openxmlformats-officedocument.presentationml.slide+xml"/>
  <Override PartName="/ppt/tags/tag36.xml" ContentType="application/vnd.openxmlformats-officedocument.presentationml.tags+xml"/>
  <Override PartName="/ppt/tags/tag20.xml" ContentType="application/vnd.openxmlformats-officedocument.presentationml.tags+xml"/>
  <Override PartName="/docProps/app.xml" ContentType="application/vnd.openxmlformats-officedocument.extended-propertie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heme/theme3.xml" ContentType="application/vnd.openxmlformats-officedocument.theme+xml"/>
  <Override PartName="/ppt/tags/tag60.xml" ContentType="application/vnd.openxmlformats-officedocument.presentationml.tags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43.xml" ContentType="application/vnd.openxmlformats-officedocument.presentationml.tags+xml"/>
  <Override PartName="/ppt/tags/tag59.xml" ContentType="application/vnd.openxmlformats-officedocument.presentationml.tags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26.xml" ContentType="application/vnd.openxmlformats-officedocument.presentationml.tags+xml"/>
  <Override PartName="/ppt/tags/tag52.xml" ContentType="application/vnd.openxmlformats-officedocument.presentationml.tags+xml"/>
  <Default Extension="jpeg" ContentType="image/jpeg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tags/tag35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slideLayouts/slideLayout11.xml" ContentType="application/vnd.openxmlformats-officedocument.presentationml.slideLayout+xml"/>
  <Override PartName="/ppt/tags/tag49.xml" ContentType="application/vnd.openxmlformats-officedocument.presentationml.tags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tags/tag42.xml" ContentType="application/vnd.openxmlformats-officedocument.presentationml.tags+xml"/>
  <Override PartName="/ppt/tags/tag58.xml" ContentType="application/vnd.openxmlformats-officedocument.presentationml.tags+xml"/>
  <Override PartName="/ppt/notesMasters/notesMaster1.xml" ContentType="application/vnd.openxmlformats-officedocument.presentationml.notesMaster+xml"/>
  <Override PartName="/ppt/tags/tag25.xml" ContentType="application/vnd.openxmlformats-officedocument.presentationml.tags+xml"/>
  <Override PartName="/ppt/tags/tag51.xml" ContentType="application/vnd.openxmlformats-officedocument.presentationml.tags+xml"/>
  <Override PartName="/ppt/tags/tag34.xml" ContentType="application/vnd.openxmlformats-officedocument.presentationml.tags+xml"/>
  <Default Extension="wdp" ContentType="image/vnd.ms-photo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heme/theme1.xml" ContentType="application/vnd.openxmlformats-officedocument.theme+xml"/>
  <Override PartName="/ppt/tags/tag65.xml" ContentType="application/vnd.openxmlformats-officedocument.presentationml.tags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1.xml" ContentType="application/vnd.openxmlformats-officedocument.presentationml.tags+xml"/>
  <Override PartName="/ppt/tags/tag4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bookmarkIdSeed="3">
  <p:sldMasterIdLst>
    <p:sldMasterId id="2147483744" r:id="rId1"/>
  </p:sldMasterIdLst>
  <p:notesMasterIdLst>
    <p:notesMasterId r:id="rId15"/>
  </p:notesMasterIdLst>
  <p:handoutMasterIdLst>
    <p:handoutMasterId r:id="rId16"/>
  </p:handoutMasterIdLst>
  <p:sldIdLst>
    <p:sldId id="326" r:id="rId2"/>
    <p:sldId id="391" r:id="rId3"/>
    <p:sldId id="589" r:id="rId4"/>
    <p:sldId id="590" r:id="rId5"/>
    <p:sldId id="587" r:id="rId6"/>
    <p:sldId id="588" r:id="rId7"/>
    <p:sldId id="371" r:id="rId8"/>
    <p:sldId id="593" r:id="rId9"/>
    <p:sldId id="578" r:id="rId10"/>
    <p:sldId id="572" r:id="rId11"/>
    <p:sldId id="586" r:id="rId12"/>
    <p:sldId id="591" r:id="rId13"/>
    <p:sldId id="592" r:id="rId14"/>
  </p:sldIdLst>
  <p:sldSz cx="9144000" cy="6858000" type="screen4x3"/>
  <p:notesSz cx="68580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Jessica Chung" initials="JC" lastIdx="16" clrIdx="0"/>
  <p:cmAuthor id="1" name="Michael Thieme" initials="M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FF00"/>
    <a:srgbClr val="006699"/>
    <a:srgbClr val="B41E33"/>
    <a:srgbClr val="D26C3E"/>
    <a:srgbClr val="CCFFFF"/>
    <a:srgbClr val="143B7B"/>
    <a:srgbClr val="F66708"/>
    <a:srgbClr val="010024"/>
    <a:srgbClr val="B2B2B2"/>
    <a:srgbClr val="868686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vertBarState="minimized">
    <p:restoredLeft sz="34555" autoAdjust="0"/>
    <p:restoredTop sz="94292" autoAdjust="0"/>
  </p:normalViewPr>
  <p:slideViewPr>
    <p:cSldViewPr snapToGrid="0">
      <p:cViewPr varScale="1">
        <p:scale>
          <a:sx n="103" d="100"/>
          <a:sy n="103" d="100"/>
        </p:scale>
        <p:origin x="-864" y="-104"/>
      </p:cViewPr>
      <p:guideLst>
        <p:guide orient="horz" pos="1845"/>
        <p:guide pos="1971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000" i="1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Assurance and Advisory Business Services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-1588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000" i="1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D902347-D97F-4A18-AFCC-91783DC8A5FF}" type="datetime4">
              <a:rPr lang="en-US"/>
              <a:pPr>
                <a:defRPr/>
              </a:pPr>
              <a:t>March 19, 2014</a:t>
            </a:fld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598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5pPr lvl="4" algn="r" defTabSz="911225" eaLnBrk="0" hangingPunct="0">
              <a:defRPr sz="1000" i="1">
                <a:latin typeface="Arial" charset="0"/>
                <a:cs typeface="+mn-cs"/>
              </a:defRPr>
            </a:lvl5pPr>
          </a:lstStyle>
          <a:p>
            <a:pPr lvl="4">
              <a:defRPr/>
            </a:pPr>
            <a:fld id="{53A9F169-EC7D-4503-B96A-FC72740EC856}" type="slidenum">
              <a:rPr lang="en-US"/>
              <a:pPr lvl="4">
                <a:defRPr/>
              </a:pPr>
              <a:t>‹#›</a:t>
            </a:fld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4288" y="8774113"/>
            <a:ext cx="29670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88" tIns="0" rIns="14288" bIns="0" numCol="1" anchor="b" anchorCtr="0" compatLnSpc="1">
            <a:prstTxWarp prst="textNoShape">
              <a:avLst/>
            </a:prstTxWarp>
          </a:bodyPr>
          <a:lstStyle>
            <a:lvl1pPr defTabSz="493713" eaLnBrk="0" hangingPunct="0">
              <a:defRPr sz="700" i="1">
                <a:solidFill>
                  <a:schemeClr val="accent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81833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000" i="1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Assurance and Advisory Business Services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-1588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000" i="1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357DC5A-DA47-4623-AB46-A1ED47F891BD}" type="datetime4">
              <a:rPr lang="en-US"/>
              <a:pPr>
                <a:defRPr/>
              </a:pPr>
              <a:t>March 19, 2014</a:t>
            </a:fld>
            <a:endParaRPr lang="en-US" dirty="0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8500"/>
            <a:ext cx="4597400" cy="3444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9913"/>
            <a:ext cx="502920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000" i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598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000" i="1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0260BA5-4BCF-46E3-A164-CE1FB6992B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327289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68425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D190DA-0FF9-4ECB-B345-77FA4668CC1E}" type="slidenum">
              <a:rPr lang="en-US" smtClean="0">
                <a:latin typeface="Calibri" pitchFamily="34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98500"/>
            <a:ext cx="4594225" cy="3444875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690563"/>
            <a:ext cx="4610100" cy="3457575"/>
          </a:xfrm>
          <a:solidFill>
            <a:srgbClr val="FFFFFF"/>
          </a:solidFill>
          <a:ln/>
        </p:spPr>
      </p:sp>
      <p:sp>
        <p:nvSpPr>
          <p:cNvPr id="1024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79913"/>
            <a:ext cx="5029200" cy="41497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690563"/>
            <a:ext cx="4610100" cy="3457575"/>
          </a:xfrm>
          <a:solidFill>
            <a:srgbClr val="FFFFFF"/>
          </a:solidFill>
          <a:ln/>
        </p:spPr>
      </p:sp>
      <p:sp>
        <p:nvSpPr>
          <p:cNvPr id="1024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79913"/>
            <a:ext cx="5029200" cy="41497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690563"/>
            <a:ext cx="4610100" cy="3457575"/>
          </a:xfrm>
          <a:solidFill>
            <a:srgbClr val="FFFFFF"/>
          </a:solidFill>
          <a:ln/>
        </p:spPr>
      </p:sp>
      <p:sp>
        <p:nvSpPr>
          <p:cNvPr id="1024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79913"/>
            <a:ext cx="5029200" cy="41497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690563"/>
            <a:ext cx="4610100" cy="3457575"/>
          </a:xfrm>
          <a:solidFill>
            <a:srgbClr val="FFFFFF"/>
          </a:solidFill>
          <a:ln/>
        </p:spPr>
      </p:sp>
      <p:sp>
        <p:nvSpPr>
          <p:cNvPr id="1024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79913"/>
            <a:ext cx="5029200" cy="41497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690563"/>
            <a:ext cx="4610100" cy="3457575"/>
          </a:xfrm>
          <a:solidFill>
            <a:srgbClr val="FFFFFF"/>
          </a:solidFill>
          <a:ln/>
        </p:spPr>
      </p:sp>
      <p:sp>
        <p:nvSpPr>
          <p:cNvPr id="1024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79913"/>
            <a:ext cx="5029200" cy="41497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1888" y="698500"/>
            <a:ext cx="4594225" cy="3444875"/>
          </a:xfrm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15BC862-BC3E-4380-BD18-3E75252023B3}" type="datetime4">
              <a:rPr lang="en-US" smtClean="0"/>
              <a:pPr>
                <a:defRPr/>
              </a:pPr>
              <a:t>March 19,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A2155-A507-4DE5-B31D-73AB311BECC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1888" y="698500"/>
            <a:ext cx="4594225" cy="3444875"/>
          </a:xfrm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122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Correct grouping rates shown are cumulative: grouping rates for Group 2 include results for Group 2 and Group 1, grouping rates for Group 3 include Groups 3, 2, and 1, and so forth. 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243A85E-5421-4C73-823C-7131C2A17C0E}" type="datetime4">
              <a:rPr lang="en-US" smtClean="0"/>
              <a:pPr>
                <a:defRPr/>
              </a:pPr>
              <a:t>March 19, 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CBEEEE-B752-4CFB-A80B-DCCE879973C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1888" y="698500"/>
            <a:ext cx="4594225" cy="3444875"/>
          </a:xfrm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243A85E-5421-4C73-823C-7131C2A17C0E}" type="datetime4">
              <a:rPr lang="en-US" smtClean="0"/>
              <a:pPr>
                <a:defRPr/>
              </a:pPr>
              <a:t>March 19, 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CBEEEE-B752-4CFB-A80B-DCCE879973C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tags" Target="../tags/tag30.xml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tags" Target="../tags/tag31.xml"/><Relationship Id="rId2" Type="http://schemas.openxmlformats.org/officeDocument/2006/relationships/tags" Target="../tags/tag32.xml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tags" Target="../tags/tag11.xml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tags" Target="../tags/tag13.xml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2" Type="http://schemas.openxmlformats.org/officeDocument/2006/relationships/tags" Target="../tags/tag2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2775" y="3557588"/>
            <a:ext cx="7997825" cy="46037"/>
          </a:xfrm>
          <a:prstGeom prst="rect">
            <a:avLst/>
          </a:prstGeom>
          <a:solidFill>
            <a:srgbClr val="273E6B"/>
          </a:solidFill>
          <a:ln w="9525">
            <a:solidFill>
              <a:srgbClr val="0066AC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ea typeface="MS PGothic" pitchFamily="34" charset="-128"/>
            </a:endParaRPr>
          </a:p>
        </p:txBody>
      </p:sp>
      <p:sp>
        <p:nvSpPr>
          <p:cNvPr id="872450" name="Rectangle 2"/>
          <p:cNvSpPr>
            <a:spLocks noGrp="1" noChangeArrowheads="1"/>
          </p:cNvSpPr>
          <p:nvPr>
            <p:ph type="ctrTitle" sz="quarter"/>
            <p:custDataLst>
              <p:tags r:id="rId2"/>
            </p:custDataLst>
          </p:nvPr>
        </p:nvSpPr>
        <p:spPr>
          <a:xfrm>
            <a:off x="725488" y="2286000"/>
            <a:ext cx="7772400" cy="1143000"/>
          </a:xfrm>
        </p:spPr>
        <p:txBody>
          <a:bodyPr lIns="92075" rIns="92075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72451" name="Rectangle 3"/>
          <p:cNvSpPr>
            <a:spLocks noGrp="1" noChangeArrowheads="1"/>
          </p:cNvSpPr>
          <p:nvPr>
            <p:ph type="subTitle" sz="quarter" idx="1"/>
            <p:custDataLst>
              <p:tags r:id="rId3"/>
            </p:custDataLst>
          </p:nvPr>
        </p:nvSpPr>
        <p:spPr>
          <a:xfrm>
            <a:off x="1411288" y="3886200"/>
            <a:ext cx="6400800" cy="1752600"/>
          </a:xfrm>
        </p:spPr>
        <p:txBody>
          <a:bodyPr lIns="92075" rIns="92075"/>
          <a:lstStyle>
            <a:lvl1pPr marL="0" indent="0" algn="ctr">
              <a:buFont typeface="Wingdings" pitchFamily="2" charset="2"/>
              <a:buNone/>
              <a:defRPr sz="1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0"/>
            <p:custDataLst>
              <p:tags r:id="rId4"/>
            </p:custDataLst>
          </p:nvPr>
        </p:nvSpPr>
        <p:spPr bwMode="auto">
          <a:xfrm>
            <a:off x="2287588" y="5867400"/>
            <a:ext cx="46482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C60A816B-DB2C-422A-B3E4-27AF57D699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5137" y="198882"/>
            <a:ext cx="2340864" cy="13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3879215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2622414"/>
      </p:ext>
    </p:extLst>
  </p:cSld>
  <p:clrMapOvr>
    <a:masterClrMapping/>
  </p:clrMapOvr>
  <p:transition spd="slow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34150" y="107950"/>
            <a:ext cx="2000250" cy="6329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33400" y="107950"/>
            <a:ext cx="5848350" cy="6329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525220"/>
      </p:ext>
    </p:extLst>
  </p:cSld>
  <p:clrMapOvr>
    <a:masterClrMapping/>
  </p:clrMapOvr>
  <p:transition spd="slow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 kumimoji="1"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3551556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9460509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33400" y="1103313"/>
            <a:ext cx="3924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10100" y="1103313"/>
            <a:ext cx="3924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426816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967513"/>
          </a:xfrm>
        </p:spPr>
        <p:txBody>
          <a:bodyPr/>
          <a:lstStyle>
            <a:lvl1pPr>
              <a:defRPr kumimoji="1" lang="en-US" sz="32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172705"/>
      </p:ext>
    </p:extLst>
  </p:cSld>
  <p:clrMapOvr>
    <a:masterClrMapping/>
  </p:clrMapOvr>
  <p:transition spd="slow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4158702"/>
      </p:ext>
    </p:extLst>
  </p:cSld>
  <p:clrMapOvr>
    <a:masterClrMapping/>
  </p:clrMapOvr>
  <p:transition spd="slow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0585239"/>
      </p:ext>
    </p:extLst>
  </p:cSld>
  <p:clrMapOvr>
    <a:masterClrMapping/>
  </p:clrMapOvr>
  <p:transition spd="slow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kumimoji="1"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8647670"/>
      </p:ext>
    </p:extLst>
  </p:cSld>
  <p:clrMapOvr>
    <a:masterClrMapping/>
  </p:clrMapOvr>
  <p:transition spd="slow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4263496"/>
      </p:ext>
    </p:extLst>
  </p:cSld>
  <p:clrMapOvr>
    <a:masterClrMapping/>
  </p:clrMapOvr>
  <p:transition spd="slow" advTm="1000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tags" Target="../tags/tag1.xml"/><Relationship Id="rId14" Type="http://schemas.openxmlformats.org/officeDocument/2006/relationships/tags" Target="../tags/tag2.xml"/><Relationship Id="rId15" Type="http://schemas.openxmlformats.org/officeDocument/2006/relationships/tags" Target="../tags/tag3.xml"/><Relationship Id="rId16" Type="http://schemas.openxmlformats.org/officeDocument/2006/relationships/tags" Target="../tags/tag4.xml"/><Relationship Id="rId17" Type="http://schemas.openxmlformats.org/officeDocument/2006/relationships/tags" Target="../tags/tag5.xml"/><Relationship Id="rId1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7568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33400" y="990600"/>
            <a:ext cx="7997825" cy="46038"/>
          </a:xfrm>
          <a:prstGeom prst="rect">
            <a:avLst/>
          </a:prstGeom>
          <a:solidFill>
            <a:srgbClr val="273E6B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>
              <a:latin typeface="Myriad Pro" pitchFamily="34" charset="0"/>
              <a:ea typeface="MS PGothic" pitchFamily="34" charset="-128"/>
            </a:endParaRPr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533400" y="165100"/>
            <a:ext cx="800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038" rIns="0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533400" y="1103313"/>
            <a:ext cx="8001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038" rIns="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				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Line 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33400" y="6337300"/>
            <a:ext cx="8001000" cy="0"/>
          </a:xfrm>
          <a:prstGeom prst="line">
            <a:avLst/>
          </a:prstGeom>
          <a:noFill/>
          <a:ln w="25400" cap="sq">
            <a:solidFill>
              <a:srgbClr val="273E6B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 userDrawn="1">
            <p:custDataLst>
              <p:tags r:id="rId17"/>
            </p:custDataLst>
          </p:nvPr>
        </p:nvSpPr>
        <p:spPr bwMode="auto">
          <a:xfrm>
            <a:off x="4731026" y="6365875"/>
            <a:ext cx="3817662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sz="1000" dirty="0" smtClean="0">
                <a:ea typeface="MS PGothic" pitchFamily="34" charset="-128"/>
              </a:rPr>
              <a:t>Copyright © 2014 IBG, A Novetta Solutions Company – </a:t>
            </a:r>
            <a:fld id="{0A9B1F83-4CC8-4823-9112-7B04377898FD}" type="slidenum">
              <a:rPr lang="en-US" altLang="en-US" sz="1000" smtClean="0">
                <a:ea typeface="MS PGothic" pitchFamily="34" charset="-128"/>
              </a:rPr>
              <a:pPr algn="r" eaLnBrk="1" hangingPunct="1"/>
              <a:t>‹#›</a:t>
            </a:fld>
            <a:endParaRPr lang="en-US" altLang="en-US" sz="1000" dirty="0">
              <a:ea typeface="MS PGothic" pitchFamily="34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2490" y="6350241"/>
            <a:ext cx="681494" cy="3664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ransition spd="slow" advTm="10000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aseline="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Myriad Pro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Myriad Pro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Myriad Pro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Myriad Pro" pitchFamily="34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22250" indent="-2222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273E6B"/>
        </a:buClr>
        <a:buSzPct val="40000"/>
        <a:buFont typeface="Wingdings" pitchFamily="2" charset="2"/>
        <a:buChar char="l"/>
        <a:defRPr kumimoji="1" sz="2400" baseline="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+mn-cs"/>
        </a:defRPr>
      </a:lvl1pPr>
      <a:lvl2pPr marL="630238" indent="-2936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kumimoji="1" sz="2000" baseline="0">
          <a:solidFill>
            <a:schemeClr val="tx1"/>
          </a:solidFill>
          <a:latin typeface="Arial" panose="020B0604020202020204" pitchFamily="34" charset="0"/>
          <a:ea typeface="MS PGothic" pitchFamily="34" charset="-128"/>
        </a:defRPr>
      </a:lvl2pPr>
      <a:lvl3pPr marL="1020763" indent="-2238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273E6B"/>
        </a:buClr>
        <a:buChar char="•"/>
        <a:defRPr kumimoji="1" baseline="0">
          <a:solidFill>
            <a:schemeClr val="tx1"/>
          </a:solidFill>
          <a:latin typeface="Arial" panose="020B0604020202020204" pitchFamily="34" charset="0"/>
          <a:ea typeface="MS PGothic" pitchFamily="34" charset="-128"/>
        </a:defRPr>
      </a:lvl3pPr>
      <a:lvl4pPr marL="1370013" indent="-2349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kumimoji="1" sz="1600" b="1" baseline="0">
          <a:solidFill>
            <a:schemeClr val="tx1"/>
          </a:solidFill>
          <a:latin typeface="Arial" panose="020B0604020202020204" pitchFamily="34" charset="0"/>
          <a:ea typeface="MS PGothic" pitchFamily="34" charset="-128"/>
        </a:defRPr>
      </a:lvl4pPr>
      <a:lvl5pPr marL="1719263" indent="-2349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66AC"/>
        </a:buClr>
        <a:buChar char="•"/>
        <a:defRPr kumimoji="1" sz="1600" b="1" baseline="0">
          <a:solidFill>
            <a:schemeClr val="tx1"/>
          </a:solidFill>
          <a:latin typeface="Arial" panose="020B0604020202020204" pitchFamily="34" charset="0"/>
          <a:ea typeface="MS PGothic" pitchFamily="34" charset="-128"/>
        </a:defRPr>
      </a:lvl5pPr>
      <a:lvl6pPr marL="2176463" indent="-2349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6AC"/>
        </a:buClr>
        <a:buChar char="•"/>
        <a:defRPr kumimoji="1" sz="1600" b="1">
          <a:solidFill>
            <a:schemeClr val="tx1"/>
          </a:solidFill>
          <a:latin typeface="+mn-lt"/>
        </a:defRPr>
      </a:lvl6pPr>
      <a:lvl7pPr marL="2633663" indent="-2349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6AC"/>
        </a:buClr>
        <a:buChar char="•"/>
        <a:defRPr kumimoji="1" sz="1600" b="1">
          <a:solidFill>
            <a:schemeClr val="tx1"/>
          </a:solidFill>
          <a:latin typeface="+mn-lt"/>
        </a:defRPr>
      </a:lvl7pPr>
      <a:lvl8pPr marL="3090863" indent="-2349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6AC"/>
        </a:buClr>
        <a:buChar char="•"/>
        <a:defRPr kumimoji="1" sz="1600" b="1">
          <a:solidFill>
            <a:schemeClr val="tx1"/>
          </a:solidFill>
          <a:latin typeface="+mn-lt"/>
        </a:defRPr>
      </a:lvl8pPr>
      <a:lvl9pPr marL="3548063" indent="-2349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6AC"/>
        </a:buClr>
        <a:buChar char="•"/>
        <a:defRPr kumimoji="1"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1" Type="http://schemas.openxmlformats.org/officeDocument/2006/relationships/tags" Target="../tags/tag33.xml"/><Relationship Id="rId2" Type="http://schemas.openxmlformats.org/officeDocument/2006/relationships/tags" Target="../tags/tag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.xml"/><Relationship Id="rId6" Type="http://schemas.openxmlformats.org/officeDocument/2006/relationships/image" Target="../media/image10.png"/><Relationship Id="rId1" Type="http://schemas.openxmlformats.org/officeDocument/2006/relationships/tags" Target="../tags/tag60.xml"/><Relationship Id="rId2" Type="http://schemas.openxmlformats.org/officeDocument/2006/relationships/tags" Target="../tags/tag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.xml"/><Relationship Id="rId6" Type="http://schemas.openxmlformats.org/officeDocument/2006/relationships/image" Target="../media/image11.png"/><Relationship Id="rId1" Type="http://schemas.openxmlformats.org/officeDocument/2006/relationships/tags" Target="../tags/tag63.xml"/><Relationship Id="rId2" Type="http://schemas.openxmlformats.org/officeDocument/2006/relationships/tags" Target="../tags/tag6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1" Type="http://schemas.openxmlformats.org/officeDocument/2006/relationships/tags" Target="../tags/tag36.xml"/><Relationship Id="rId2" Type="http://schemas.openxmlformats.org/officeDocument/2006/relationships/tags" Target="../tags/tag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4" Type="http://schemas.openxmlformats.org/officeDocument/2006/relationships/tags" Target="../tags/tag42.xml"/><Relationship Id="rId5" Type="http://schemas.openxmlformats.org/officeDocument/2006/relationships/tags" Target="../tags/tag43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3.xml"/><Relationship Id="rId8" Type="http://schemas.openxmlformats.org/officeDocument/2006/relationships/image" Target="../media/image3.jpeg"/><Relationship Id="rId9" Type="http://schemas.openxmlformats.org/officeDocument/2006/relationships/image" Target="../media/image4.png"/><Relationship Id="rId1" Type="http://schemas.openxmlformats.org/officeDocument/2006/relationships/tags" Target="../tags/tag39.xml"/><Relationship Id="rId2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1" Type="http://schemas.openxmlformats.org/officeDocument/2006/relationships/tags" Target="../tags/tag44.xml"/><Relationship Id="rId2" Type="http://schemas.openxmlformats.org/officeDocument/2006/relationships/tags" Target="../tags/tag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1" Type="http://schemas.openxmlformats.org/officeDocument/2006/relationships/tags" Target="../tags/tag47.xml"/><Relationship Id="rId2" Type="http://schemas.openxmlformats.org/officeDocument/2006/relationships/tags" Target="../tags/tag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<Relationship Id="rId1" Type="http://schemas.openxmlformats.org/officeDocument/2006/relationships/tags" Target="../tags/tag50.xml"/><Relationship Id="rId2" Type="http://schemas.openxmlformats.org/officeDocument/2006/relationships/tags" Target="../tags/tag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4" Type="http://schemas.openxmlformats.org/officeDocument/2006/relationships/tags" Target="../tags/tag56.xml"/><Relationship Id="rId5" Type="http://schemas.openxmlformats.org/officeDocument/2006/relationships/tags" Target="../tags/tag57.xml"/><Relationship Id="rId6" Type="http://schemas.openxmlformats.org/officeDocument/2006/relationships/tags" Target="../tags/tag58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7.xml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jpeg"/><Relationship Id="rId1" Type="http://schemas.openxmlformats.org/officeDocument/2006/relationships/tags" Target="../tags/tag53.xml"/><Relationship Id="rId2" Type="http://schemas.openxmlformats.org/officeDocument/2006/relationships/tags" Target="../tags/tag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1.wdp"/><Relationship Id="rId1" Type="http://schemas.openxmlformats.org/officeDocument/2006/relationships/tags" Target="../tags/tag59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  <p:custDataLst>
              <p:tags r:id="rId2"/>
            </p:custDataLst>
          </p:nvPr>
        </p:nvSpPr>
        <p:spPr>
          <a:xfrm>
            <a:off x="68410" y="2277691"/>
            <a:ext cx="8985250" cy="1163433"/>
          </a:xfrm>
        </p:spPr>
        <p:txBody>
          <a:bodyPr/>
          <a:lstStyle/>
          <a:p>
            <a:pPr marL="4763" lvl="1" algn="ctr">
              <a:defRPr/>
            </a:pPr>
            <a:r>
              <a:rPr lang="en-US" kern="1200" dirty="0">
                <a:latin typeface="Arial" pitchFamily="34" charset="0"/>
                <a:ea typeface="+mj-ea"/>
                <a:cs typeface="+mj-cs"/>
              </a:rPr>
              <a:t>Face Processing in </a:t>
            </a:r>
            <a:br>
              <a:rPr lang="en-US" kern="1200" dirty="0">
                <a:latin typeface="Arial" pitchFamily="34" charset="0"/>
                <a:ea typeface="+mj-ea"/>
                <a:cs typeface="+mj-cs"/>
              </a:rPr>
            </a:br>
            <a:r>
              <a:rPr lang="en-US" kern="1200" dirty="0">
                <a:latin typeface="Arial" pitchFamily="34" charset="0"/>
                <a:ea typeface="+mj-ea"/>
                <a:cs typeface="+mj-cs"/>
              </a:rPr>
              <a:t>Social Networking </a:t>
            </a:r>
            <a:r>
              <a:rPr lang="en-US" kern="1200" dirty="0" smtClean="0">
                <a:latin typeface="Arial" pitchFamily="34" charset="0"/>
                <a:ea typeface="+mj-ea"/>
                <a:cs typeface="+mj-cs"/>
              </a:rPr>
              <a:t>Services</a:t>
            </a:r>
            <a:endParaRPr lang="en-US" kern="1200" dirty="0"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4" name="Title 5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21538" y="3728332"/>
            <a:ext cx="8878995" cy="29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kumimoji="1"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+mn-cs"/>
              </a:rPr>
              <a:t>NTIA Privacy </a:t>
            </a:r>
            <a:r>
              <a:rPr kumimoji="1" lang="en-US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+mn-cs"/>
              </a:rPr>
              <a:t>Multistakeholder</a:t>
            </a:r>
            <a:r>
              <a:rPr kumimoji="1"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+mn-cs"/>
              </a:rPr>
              <a:t> </a:t>
            </a:r>
            <a:r>
              <a:rPr kumimoji="1"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+mn-cs"/>
              </a:rPr>
              <a:t>Process: </a:t>
            </a:r>
          </a:p>
          <a:p>
            <a:pPr algn="ctr" eaLnBrk="0" hangingPunct="0">
              <a:defRPr/>
            </a:pPr>
            <a:r>
              <a:rPr kumimoji="1"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+mn-cs"/>
              </a:rPr>
              <a:t>Commercial Facial Recognition Technology </a:t>
            </a:r>
          </a:p>
          <a:p>
            <a:pPr algn="ctr" eaLnBrk="0" hangingPunct="0">
              <a:defRPr/>
            </a:pPr>
            <a:r>
              <a:rPr kumimoji="1"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+mn-cs"/>
              </a:rPr>
              <a:t>March 25, 2014</a:t>
            </a:r>
          </a:p>
          <a:p>
            <a:pPr algn="ctr" eaLnBrk="0" hangingPunct="0">
              <a:defRPr/>
            </a:pPr>
            <a:endParaRPr kumimoji="1" lang="en-US" sz="1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+mn-cs"/>
            </a:endParaRPr>
          </a:p>
          <a:p>
            <a:pPr algn="ctr" eaLnBrk="0" hangingPunct="0">
              <a:defRPr/>
            </a:pPr>
            <a:r>
              <a:rPr kumimoji="1"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+mn-cs"/>
              </a:rPr>
              <a:t>Olga Raskin</a:t>
            </a:r>
          </a:p>
          <a:p>
            <a:pPr algn="ctr" eaLnBrk="0" hangingPunct="0">
              <a:defRPr/>
            </a:pPr>
            <a:r>
              <a:rPr kumimoji="1"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+mn-cs"/>
              </a:rPr>
              <a:t>Manager, Identity Research</a:t>
            </a:r>
          </a:p>
          <a:p>
            <a:pPr algn="ctr" eaLnBrk="0" hangingPunct="0">
              <a:defRPr/>
            </a:pPr>
            <a:endParaRPr kumimoji="1" lang="en-US" sz="16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+mn-cs"/>
            </a:endParaRPr>
          </a:p>
          <a:p>
            <a:pPr algn="ctr" eaLnBrk="0" hangingPunct="0">
              <a:defRPr/>
            </a:pPr>
            <a:r>
              <a:rPr kumimoji="1" lang="en-US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+mn-cs"/>
              </a:rPr>
              <a:t>Copyright © 2014 </a:t>
            </a:r>
          </a:p>
          <a:p>
            <a:pPr algn="ctr" eaLnBrk="0" hangingPunct="0">
              <a:defRPr/>
            </a:pPr>
            <a:r>
              <a:rPr kumimoji="1" lang="en-US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+mn-cs"/>
              </a:rPr>
              <a:t>IBG, A Novetta Solutions Company</a:t>
            </a:r>
            <a:endParaRPr kumimoji="1" lang="en-US" sz="1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45149" y="477580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87313"/>
            <a:ext cx="800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6038" rIns="0" bIns="46038" anchor="ctr"/>
          <a:lstStyle/>
          <a:p>
            <a:pPr>
              <a:defRPr/>
            </a:pPr>
            <a:r>
              <a:rPr kumimoji="1"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Face Grouping Performance</a:t>
            </a:r>
            <a:endParaRPr kumimoji="1" lang="en-US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3400" y="1103313"/>
            <a:ext cx="8001000" cy="5334000"/>
          </a:xfrm>
        </p:spPr>
        <p:txBody>
          <a:bodyPr/>
          <a:lstStyle/>
          <a:p>
            <a:r>
              <a:rPr lang="en-US" sz="2000" dirty="0"/>
              <a:t>Correct grouping rates are similar for the three </a:t>
            </a:r>
            <a:r>
              <a:rPr lang="en-US" sz="2000" dirty="0" smtClean="0"/>
              <a:t>services</a:t>
            </a:r>
            <a:endParaRPr lang="en-US" sz="2000" dirty="0"/>
          </a:p>
          <a:p>
            <a:r>
              <a:rPr lang="en-US" sz="2000" dirty="0" err="1"/>
              <a:t>PittPatt</a:t>
            </a:r>
            <a:r>
              <a:rPr lang="en-US" sz="2000" dirty="0"/>
              <a:t> has a slightly lower error rate than Facebook or Google</a:t>
            </a:r>
            <a:r>
              <a:rPr lang="en-US" sz="2000" dirty="0" smtClean="0"/>
              <a:t>+</a:t>
            </a:r>
          </a:p>
          <a:p>
            <a:r>
              <a:rPr lang="en-US" sz="2000" dirty="0" smtClean="0"/>
              <a:t>For </a:t>
            </a:r>
            <a:r>
              <a:rPr lang="en-US" sz="2000" dirty="0"/>
              <a:t>datasets with a pronounced primary identity, approximately 19 out of 20 groupings will be </a:t>
            </a:r>
            <a:r>
              <a:rPr lang="en-US" sz="2000" dirty="0" smtClean="0"/>
              <a:t>correct</a:t>
            </a:r>
            <a:endParaRPr lang="en-US" sz="2000" dirty="0"/>
          </a:p>
          <a:p>
            <a:endParaRPr lang="en-US" sz="2000" dirty="0" smtClean="0"/>
          </a:p>
        </p:txBody>
      </p:sp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8253" y="2536861"/>
            <a:ext cx="5896898" cy="3663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99070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87313"/>
            <a:ext cx="800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6038" rIns="0" bIns="46038" anchor="ctr"/>
          <a:lstStyle/>
          <a:p>
            <a:pPr>
              <a:defRPr/>
            </a:pPr>
            <a:r>
              <a:rPr kumimoji="1"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Face Grouping Performance</a:t>
            </a:r>
            <a:endParaRPr kumimoji="1" lang="en-US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3400" y="1103313"/>
            <a:ext cx="8001000" cy="5334000"/>
          </a:xfrm>
        </p:spPr>
        <p:txBody>
          <a:bodyPr/>
          <a:lstStyle/>
          <a:p>
            <a:r>
              <a:rPr lang="en-US" sz="2000" dirty="0"/>
              <a:t>Google+ correctly groups 500-600 more Primary Subject faces than PittPatt and Facebook, respectively, while incorrectly grouping only 60-70 more </a:t>
            </a:r>
            <a:r>
              <a:rPr lang="en-US" sz="2000" dirty="0" smtClean="0"/>
              <a:t>faces</a:t>
            </a:r>
          </a:p>
        </p:txBody>
      </p:sp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9241" y="2141238"/>
            <a:ext cx="5751405" cy="40054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17731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9203"/>
            <a:ext cx="8001000" cy="990600"/>
          </a:xfrm>
        </p:spPr>
        <p:txBody>
          <a:bodyPr/>
          <a:lstStyle/>
          <a:p>
            <a:r>
              <a:rPr lang="en-US" sz="2800" dirty="0" smtClean="0"/>
              <a:t>Conclusions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Searches are predominantly in-network</a:t>
            </a:r>
          </a:p>
          <a:p>
            <a:r>
              <a:rPr lang="en-US" sz="2000" dirty="0" smtClean="0"/>
              <a:t>Online </a:t>
            </a:r>
            <a:r>
              <a:rPr lang="en-US" sz="2000" dirty="0"/>
              <a:t>face processing services can achieve correct grouping rates above 90</a:t>
            </a:r>
            <a:r>
              <a:rPr lang="en-US" sz="2000" dirty="0" smtClean="0"/>
              <a:t>% on challenging images</a:t>
            </a:r>
          </a:p>
          <a:p>
            <a:pPr lvl="1"/>
            <a:r>
              <a:rPr lang="en-US" sz="1600" dirty="0"/>
              <a:t>N</a:t>
            </a:r>
            <a:r>
              <a:rPr lang="en-US" sz="1600" dirty="0" smtClean="0"/>
              <a:t>ot reliant on frontal poses, neutral expressions, even illumination, etc.</a:t>
            </a:r>
          </a:p>
          <a:p>
            <a:r>
              <a:rPr lang="en-US" sz="2000" dirty="0" smtClean="0"/>
              <a:t>Online face processing is improving</a:t>
            </a:r>
          </a:p>
          <a:p>
            <a:pPr lvl="1"/>
            <a:r>
              <a:rPr lang="en-US" sz="1600" dirty="0" smtClean="0"/>
              <a:t>Algorithms may be tuned based on user input (e.g. tagging/grouping confirmations)</a:t>
            </a:r>
          </a:p>
          <a:p>
            <a:pPr lvl="1"/>
            <a:r>
              <a:rPr lang="en-US" sz="1600" dirty="0" smtClean="0"/>
              <a:t>Possible enhancements to core face processing technologies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3251687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9203"/>
            <a:ext cx="8001000" cy="990600"/>
          </a:xfrm>
        </p:spPr>
        <p:txBody>
          <a:bodyPr/>
          <a:lstStyle/>
          <a:p>
            <a:r>
              <a:rPr lang="en-US" sz="2800" dirty="0" smtClean="0"/>
              <a:t>Contact Information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Olga Raskin</a:t>
            </a:r>
          </a:p>
          <a:p>
            <a:pPr marL="0" indent="0" algn="ctr">
              <a:buNone/>
            </a:pPr>
            <a:r>
              <a:rPr lang="en-US" dirty="0" smtClean="0"/>
              <a:t>IBG, A Novetta Solutions Company</a:t>
            </a:r>
          </a:p>
          <a:p>
            <a:pPr marL="0" indent="0" algn="ctr">
              <a:buNone/>
            </a:pPr>
            <a:r>
              <a:rPr lang="en-US" dirty="0" err="1" smtClean="0"/>
              <a:t>oraskin@novetta.com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4833090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 dirty="0" smtClean="0"/>
              <a:t>IBG has conducted independent biometric testing since 1996</a:t>
            </a:r>
          </a:p>
          <a:p>
            <a:r>
              <a:rPr lang="en-US" sz="2000" dirty="0" smtClean="0"/>
              <a:t>Hundreds </a:t>
            </a:r>
            <a:r>
              <a:rPr lang="en-US" sz="2000" dirty="0"/>
              <a:t>of thousands of man-hours in biometric </a:t>
            </a:r>
            <a:r>
              <a:rPr lang="en-US" sz="2000" dirty="0" smtClean="0"/>
              <a:t>research</a:t>
            </a:r>
            <a:r>
              <a:rPr lang="en-US" sz="2000" dirty="0"/>
              <a:t>, design, and integration (e.g. fingerprint, face, </a:t>
            </a:r>
            <a:r>
              <a:rPr lang="en-US" sz="2000" dirty="0" smtClean="0"/>
              <a:t>iris </a:t>
            </a:r>
            <a:r>
              <a:rPr lang="en-US" sz="2000" dirty="0"/>
              <a:t>recognition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Expertise </a:t>
            </a:r>
            <a:r>
              <a:rPr lang="en-US" sz="2000" dirty="0"/>
              <a:t>in emerging modalities, sensors, and </a:t>
            </a:r>
            <a:r>
              <a:rPr lang="en-US" sz="2000" dirty="0" smtClean="0"/>
              <a:t>software</a:t>
            </a:r>
          </a:p>
          <a:p>
            <a:r>
              <a:rPr lang="en-US" sz="2000" dirty="0" smtClean="0"/>
              <a:t>Cutting-</a:t>
            </a:r>
            <a:r>
              <a:rPr lang="en-US" sz="2000" dirty="0"/>
              <a:t>edge </a:t>
            </a:r>
            <a:r>
              <a:rPr lang="en-US" sz="2000" dirty="0" smtClean="0"/>
              <a:t>expertise </a:t>
            </a:r>
            <a:r>
              <a:rPr lang="en-US" sz="2000" dirty="0"/>
              <a:t>in virtual, online, and </a:t>
            </a:r>
            <a:r>
              <a:rPr lang="en-US" sz="2000" dirty="0" smtClean="0"/>
              <a:t>electronic </a:t>
            </a:r>
            <a:r>
              <a:rPr lang="en-US" sz="2000" dirty="0"/>
              <a:t>identity technologies, concepts, and platforms </a:t>
            </a:r>
            <a:endParaRPr lang="en-US" sz="2000" dirty="0" smtClean="0"/>
          </a:p>
          <a:p>
            <a:r>
              <a:rPr lang="en-US" sz="2000" dirty="0" smtClean="0"/>
              <a:t>Extensive </a:t>
            </a:r>
            <a:r>
              <a:rPr lang="en-US" sz="2000" dirty="0"/>
              <a:t>commercial and government customer base </a:t>
            </a:r>
            <a:endParaRPr lang="en-US" sz="2000" dirty="0" smtClean="0"/>
          </a:p>
          <a:p>
            <a:endParaRPr lang="en-US" sz="2000" dirty="0" smtClean="0"/>
          </a:p>
          <a:p>
            <a:pPr marL="336550" lvl="1" indent="0">
              <a:buNone/>
            </a:pPr>
            <a:endParaRPr lang="en-US" sz="1600" dirty="0" smtClean="0"/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533400" y="87313"/>
            <a:ext cx="800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6038" rIns="0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dirty="0" smtClean="0">
                <a:latin typeface="Arial" panose="020B0604020202020204" pitchFamily="34" charset="0"/>
              </a:rPr>
              <a:t>IBG at a Glance</a:t>
            </a:r>
            <a:endParaRPr sz="2800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 dirty="0" smtClean="0"/>
              <a:t>IBG evaluates online face processing technologies, capabilities, and  performance</a:t>
            </a:r>
          </a:p>
          <a:p>
            <a:r>
              <a:rPr lang="en-US" sz="2000" dirty="0" smtClean="0"/>
              <a:t>While online face processing is the largest commercial use of biometrics, its performance and capabilities are not well-understood</a:t>
            </a:r>
          </a:p>
          <a:p>
            <a:pPr lvl="1"/>
            <a:endParaRPr lang="en-US" sz="1600" dirty="0" smtClean="0"/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533400" y="87313"/>
            <a:ext cx="800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6038" rIns="0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sz="2800" dirty="0">
                <a:latin typeface="Arial" panose="020B0604020202020204" pitchFamily="34" charset="0"/>
              </a:rPr>
              <a:t>Background</a:t>
            </a:r>
          </a:p>
        </p:txBody>
      </p:sp>
      <p:pic>
        <p:nvPicPr>
          <p:cNvPr id="31748" name="Picture 2" descr="https://lh6.googleusercontent.com/v49GyyffPrvf8bJtCeUKJG6SUgbvWCXtXbmYcOpocLmNqhP3iL4zWF1-dQpbkBJgem2d06yCPg-aCNIz0rTvedjhKs9PL4GCi4gGuK8F0jEiwb7UBQ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4371" y="2900148"/>
            <a:ext cx="4128775" cy="3061155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review image of file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8623" y="2900147"/>
            <a:ext cx="3683090" cy="306115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21102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87313"/>
            <a:ext cx="800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6038" rIns="0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dirty="0" smtClean="0">
                <a:latin typeface="Arial" panose="020B0604020202020204" pitchFamily="34" charset="0"/>
              </a:rPr>
              <a:t>Face Processing Functions</a:t>
            </a:r>
            <a:endParaRPr sz="2800" dirty="0">
              <a:latin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/>
              <a:t>Detection </a:t>
            </a:r>
          </a:p>
          <a:p>
            <a:pPr lvl="1">
              <a:defRPr/>
            </a:pPr>
            <a:r>
              <a:rPr lang="en-US" sz="1600" dirty="0" smtClean="0"/>
              <a:t>Automated location of one or more faces in an image</a:t>
            </a:r>
          </a:p>
          <a:p>
            <a:pPr>
              <a:defRPr/>
            </a:pPr>
            <a:r>
              <a:rPr lang="en-US" sz="2000" dirty="0" smtClean="0"/>
              <a:t>Cropping </a:t>
            </a:r>
          </a:p>
          <a:p>
            <a:pPr lvl="1">
              <a:defRPr/>
            </a:pPr>
            <a:r>
              <a:rPr lang="en-US" sz="1600" dirty="0" smtClean="0"/>
              <a:t>Extraction and presentation of an image’s facial region </a:t>
            </a:r>
          </a:p>
          <a:p>
            <a:pPr>
              <a:defRPr/>
            </a:pPr>
            <a:r>
              <a:rPr lang="en-US" sz="2000" dirty="0"/>
              <a:t>R</a:t>
            </a:r>
            <a:r>
              <a:rPr lang="en-US" sz="2000" dirty="0" smtClean="0"/>
              <a:t>ecognition </a:t>
            </a:r>
            <a:endParaRPr lang="en-US" sz="2000" dirty="0"/>
          </a:p>
          <a:p>
            <a:pPr lvl="1">
              <a:defRPr/>
            </a:pPr>
            <a:r>
              <a:rPr lang="en-US" sz="1600" dirty="0" smtClean="0"/>
              <a:t>Search of a face image against enrolled face images to identify potential matches</a:t>
            </a:r>
            <a:endParaRPr lang="en-US" sz="1600" dirty="0"/>
          </a:p>
          <a:p>
            <a:pPr>
              <a:defRPr/>
            </a:pPr>
            <a:r>
              <a:rPr lang="en-US" sz="2000" dirty="0"/>
              <a:t>Grouping </a:t>
            </a:r>
          </a:p>
          <a:p>
            <a:pPr lvl="1">
              <a:defRPr/>
            </a:pPr>
            <a:r>
              <a:rPr lang="en-US" sz="1600" dirty="0"/>
              <a:t>Automated organization of face images into sets based on appearance similarity</a:t>
            </a:r>
          </a:p>
          <a:p>
            <a:pPr>
              <a:defRPr/>
            </a:pPr>
            <a:r>
              <a:rPr lang="en-US" sz="2000" dirty="0" smtClean="0"/>
              <a:t>Tagging </a:t>
            </a:r>
            <a:endParaRPr lang="en-US" sz="2000" dirty="0"/>
          </a:p>
          <a:p>
            <a:pPr lvl="1">
              <a:defRPr/>
            </a:pPr>
            <a:r>
              <a:rPr lang="en-US" sz="1600" dirty="0" smtClean="0"/>
              <a:t>Automated or facilitated process </a:t>
            </a:r>
            <a:r>
              <a:rPr lang="en-US" sz="1600" dirty="0"/>
              <a:t>of </a:t>
            </a:r>
            <a:r>
              <a:rPr lang="en-US" sz="1600" dirty="0" smtClean="0"/>
              <a:t>assigning names </a:t>
            </a:r>
            <a:r>
              <a:rPr lang="en-US" sz="1600" dirty="0"/>
              <a:t>to faces in online photos</a:t>
            </a:r>
          </a:p>
          <a:p>
            <a:pPr lvl="1">
              <a:defRPr/>
            </a:pPr>
            <a:endParaRPr lang="en-US" dirty="0">
              <a:ea typeface="ＭＳ Ｐゴシック" charset="-128"/>
            </a:endParaRPr>
          </a:p>
          <a:p>
            <a:pPr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sz="20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 smtClean="0">
              <a:ea typeface="ＭＳ Ｐゴシック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95826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82510"/>
            <a:ext cx="800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6038" rIns="0" bIns="46038" anchor="ctr"/>
          <a:lstStyle>
            <a:defPPr>
              <a:defRPr lang="en-US"/>
            </a:defPPr>
            <a:lvl1pPr eaLnBrk="1" hangingPunct="1">
              <a:defRPr kumimoji="1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  <a:lvl2pPr eaLnBrk="0" hangingPunct="0"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  <a:ea typeface="ＭＳ Ｐゴシック" charset="-128"/>
              </a:defRPr>
            </a:lvl2pPr>
            <a:lvl3pPr eaLnBrk="0" hangingPunct="0"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  <a:ea typeface="ＭＳ Ｐゴシック" charset="-128"/>
              </a:defRPr>
            </a:lvl3pPr>
            <a:lvl4pPr eaLnBrk="0" hangingPunct="0"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  <a:ea typeface="ＭＳ Ｐゴシック" charset="-128"/>
              </a:defRPr>
            </a:lvl4pPr>
            <a:lvl5pPr eaLnBrk="0" hangingPunct="0"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dirty="0"/>
              <a:t>Face Processing Myth: Image Quality</a:t>
            </a:r>
            <a:endParaRPr dirty="0"/>
          </a:p>
        </p:txBody>
      </p:sp>
      <p:sp>
        <p:nvSpPr>
          <p:cNvPr id="6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514350" y="976099"/>
            <a:ext cx="8001000" cy="575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038" rIns="0" bIns="46038" numCol="1" anchor="t" anchorCtr="0" compatLnSpc="1">
            <a:prstTxWarp prst="textNoShape">
              <a:avLst/>
            </a:prstTxWarp>
          </a:bodyPr>
          <a:lstStyle>
            <a:lvl1pPr marL="222250" indent="-2222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73E6B"/>
              </a:buClr>
              <a:buSzPct val="40000"/>
              <a:buFont typeface="Wingdings" pitchFamily="2" charset="2"/>
              <a:buChar char="l"/>
              <a:defRPr kumimoji="1" sz="2400" baseline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+mn-cs"/>
              </a:defRPr>
            </a:lvl1pPr>
            <a:lvl2pPr marL="630238" indent="-29368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 baseline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020763" indent="-2238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73E6B"/>
              </a:buClr>
              <a:buChar char="•"/>
              <a:defRPr kumimoji="1" baseline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370013" indent="-2349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600" b="1" baseline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1719263" indent="-2349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6AC"/>
              </a:buClr>
              <a:buChar char="•"/>
              <a:defRPr kumimoji="1" sz="1600" b="1" baseline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176463" indent="-2349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6AC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6pPr>
            <a:lvl7pPr marL="2633663" indent="-2349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6AC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7pPr>
            <a:lvl8pPr marL="3090863" indent="-2349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6AC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8pPr>
            <a:lvl9pPr marL="3548063" indent="-2349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6AC"/>
              </a:buClr>
              <a:buChar char="•"/>
              <a:defRPr kumimoji="1" sz="1600" b="1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Myth</a:t>
            </a:r>
          </a:p>
          <a:p>
            <a:pPr algn="ctr">
              <a:buFont typeface="Wingdings" pitchFamily="2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Face recognition requires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high-quality images</a:t>
            </a:r>
          </a:p>
          <a:p>
            <a:pPr algn="ctr">
              <a:buFont typeface="Wingdings" pitchFamily="2" charset="2"/>
              <a:buNone/>
            </a:pPr>
            <a:endParaRPr lang="en-US" sz="2000" b="1" dirty="0" smtClean="0"/>
          </a:p>
          <a:p>
            <a:pPr algn="ctr">
              <a:buFont typeface="Wingdings" pitchFamily="2" charset="2"/>
              <a:buNone/>
            </a:pPr>
            <a:r>
              <a:rPr lang="en-US" sz="2000" b="1" dirty="0" smtClean="0"/>
              <a:t>Reality</a:t>
            </a:r>
          </a:p>
          <a:p>
            <a:pPr algn="ctr">
              <a:buFont typeface="Wingdings" pitchFamily="2" charset="2"/>
              <a:buNone/>
            </a:pPr>
            <a:r>
              <a:rPr lang="en-US" sz="2000" dirty="0" smtClean="0"/>
              <a:t>SNS face processing systems can </a:t>
            </a:r>
            <a:r>
              <a:rPr lang="en-US" sz="2000" u="sng" dirty="0" smtClean="0"/>
              <a:t>detect and match</a:t>
            </a:r>
            <a:r>
              <a:rPr lang="en-US" sz="2000" dirty="0" smtClean="0"/>
              <a:t> low-quality faces </a:t>
            </a:r>
          </a:p>
          <a:p>
            <a:pPr algn="ctr">
              <a:buFont typeface="Wingdings" pitchFamily="2" charset="2"/>
              <a:buNone/>
            </a:pPr>
            <a:r>
              <a:rPr lang="en-US" sz="2000" dirty="0" smtClean="0"/>
              <a:t>Profiles, faces with low inter-ocular distance, bad lighting</a:t>
            </a:r>
          </a:p>
          <a:p>
            <a:pPr algn="ctr">
              <a:buFont typeface="Wingdings" pitchFamily="2" charset="2"/>
              <a:buNone/>
            </a:pPr>
            <a:r>
              <a:rPr lang="en-US" sz="2000" dirty="0" smtClean="0"/>
              <a:t>Faces acquired through different classes of camera</a:t>
            </a:r>
          </a:p>
          <a:p>
            <a:pPr algn="ctr">
              <a:buFont typeface="Wingdings" pitchFamily="2" charset="2"/>
              <a:buNone/>
            </a:pPr>
            <a:endParaRPr lang="en-US" sz="2000" dirty="0" smtClean="0"/>
          </a:p>
          <a:p>
            <a:pPr algn="ctr">
              <a:buFont typeface="Wingdings" pitchFamily="2" charset="2"/>
              <a:buNone/>
            </a:pPr>
            <a:r>
              <a:rPr lang="en-US" sz="2000" b="1" dirty="0" smtClean="0"/>
              <a:t>Future</a:t>
            </a:r>
            <a:r>
              <a:rPr lang="en-US" sz="2000" dirty="0" smtClean="0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sz="2000" dirty="0" smtClean="0"/>
              <a:t>Matching and detection technologies should continue to improve </a:t>
            </a:r>
            <a:br>
              <a:rPr lang="en-US" sz="2000" dirty="0" smtClean="0"/>
            </a:br>
            <a:r>
              <a:rPr lang="en-US" sz="2000" dirty="0" smtClean="0"/>
              <a:t>(though other factors are involved)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91504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82510"/>
            <a:ext cx="800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6038" rIns="0" bIns="46038" anchor="ctr"/>
          <a:lstStyle>
            <a:defPPr>
              <a:defRPr lang="en-US"/>
            </a:defPPr>
            <a:lvl1pPr eaLnBrk="1" hangingPunct="1">
              <a:defRPr kumimoji="1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  <a:lvl2pPr eaLnBrk="0" hangingPunct="0"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  <a:ea typeface="ＭＳ Ｐゴシック" charset="-128"/>
              </a:defRPr>
            </a:lvl2pPr>
            <a:lvl3pPr eaLnBrk="0" hangingPunct="0"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  <a:ea typeface="ＭＳ Ｐゴシック" charset="-128"/>
              </a:defRPr>
            </a:lvl3pPr>
            <a:lvl4pPr eaLnBrk="0" hangingPunct="0"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  <a:ea typeface="ＭＳ Ｐゴシック" charset="-128"/>
              </a:defRPr>
            </a:lvl4pPr>
            <a:lvl5pPr eaLnBrk="0" hangingPunct="0"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dirty="0"/>
              <a:t>Face Processing Myth: Online Face Searches</a:t>
            </a:r>
            <a:endParaRPr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4350" y="1090613"/>
            <a:ext cx="8001000" cy="52292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Myth</a:t>
            </a:r>
          </a:p>
          <a:p>
            <a:pPr algn="ctr">
              <a:buFont typeface="Wingdings" pitchFamily="2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You can conduct a “global” face search against the whole Internet</a:t>
            </a:r>
          </a:p>
          <a:p>
            <a:pPr algn="ctr">
              <a:buFont typeface="Wingdings" pitchFamily="2" charset="2"/>
              <a:buNone/>
            </a:pPr>
            <a:endParaRPr lang="en-US" sz="2000" b="1" dirty="0" smtClean="0"/>
          </a:p>
          <a:p>
            <a:pPr algn="ctr">
              <a:buFont typeface="Wingdings" pitchFamily="2" charset="2"/>
              <a:buNone/>
            </a:pPr>
            <a:r>
              <a:rPr lang="en-US" sz="2000" b="1" dirty="0" smtClean="0"/>
              <a:t>Reality</a:t>
            </a:r>
          </a:p>
          <a:p>
            <a:pPr algn="ctr">
              <a:buFont typeface="Wingdings" pitchFamily="2" charset="2"/>
              <a:buNone/>
            </a:pPr>
            <a:r>
              <a:rPr lang="en-US" sz="2000" dirty="0" smtClean="0"/>
              <a:t>No, you cannot</a:t>
            </a:r>
          </a:p>
          <a:p>
            <a:pPr algn="ctr">
              <a:buFont typeface="Wingdings" pitchFamily="2" charset="2"/>
              <a:buNone/>
            </a:pPr>
            <a:r>
              <a:rPr lang="en-US" sz="2000" dirty="0" smtClean="0"/>
              <a:t>Most online face images are not searchable (private, not shared)</a:t>
            </a:r>
          </a:p>
          <a:p>
            <a:pPr algn="ctr">
              <a:buFont typeface="Wingdings" pitchFamily="2" charset="2"/>
              <a:buNone/>
            </a:pPr>
            <a:r>
              <a:rPr lang="en-US" sz="2000" dirty="0" smtClean="0"/>
              <a:t>Searches are within one’s contacts / friends</a:t>
            </a:r>
          </a:p>
          <a:p>
            <a:pPr algn="ctr">
              <a:buFont typeface="Wingdings" pitchFamily="2" charset="2"/>
              <a:buNone/>
            </a:pPr>
            <a:r>
              <a:rPr lang="en-US" sz="2000" dirty="0" smtClean="0"/>
              <a:t>Sites that offer 1:N searches against public images lack identity data</a:t>
            </a:r>
          </a:p>
          <a:p>
            <a:pPr algn="ctr"/>
            <a:endParaRPr lang="en-US" sz="2000" dirty="0" smtClean="0"/>
          </a:p>
          <a:p>
            <a:pPr algn="ctr">
              <a:buFont typeface="Wingdings" pitchFamily="2" charset="2"/>
              <a:buNone/>
            </a:pPr>
            <a:r>
              <a:rPr lang="en-US" sz="2000" b="1" dirty="0" smtClean="0"/>
              <a:t>Future</a:t>
            </a:r>
            <a:r>
              <a:rPr lang="en-US" sz="2000" dirty="0" smtClean="0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sz="2000" dirty="0" smtClean="0"/>
              <a:t>Facebook, Google have shown no interest in enabling open searches</a:t>
            </a:r>
          </a:p>
          <a:p>
            <a:pPr algn="ctr">
              <a:buFont typeface="Wingdings" pitchFamily="2" charset="2"/>
              <a:buNone/>
            </a:pPr>
            <a:r>
              <a:rPr lang="en-US" sz="2000" dirty="0" smtClean="0"/>
              <a:t>Other entities are surely saving every public </a:t>
            </a:r>
            <a:br>
              <a:rPr lang="en-US" sz="2000" dirty="0" smtClean="0"/>
            </a:br>
            <a:r>
              <a:rPr lang="en-US" sz="2000" dirty="0" smtClean="0"/>
              <a:t>and/or accessible face image for future use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52178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3400" y="96838"/>
            <a:ext cx="8001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kern="1200" dirty="0" smtClean="0">
                <a:latin typeface="Arial" panose="020B0604020202020204" pitchFamily="34" charset="0"/>
              </a:rPr>
              <a:t>Relevant Face Processing Technologies </a:t>
            </a:r>
            <a:endParaRPr lang="en-US" sz="2800" kern="1200" dirty="0">
              <a:latin typeface="Arial" panose="020B0604020202020204" pitchFamily="34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4349" y="1090613"/>
            <a:ext cx="5592234" cy="5229225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ea typeface="ＭＳ Ｐゴシック" charset="-128"/>
              </a:rPr>
              <a:t>Facebook</a:t>
            </a:r>
          </a:p>
          <a:p>
            <a:pPr lvl="1">
              <a:defRPr/>
            </a:pPr>
            <a:r>
              <a:rPr lang="en-US" sz="1600" dirty="0" smtClean="0">
                <a:ea typeface="ＭＳ Ｐゴシック" charset="-128"/>
              </a:rPr>
              <a:t>By far the largest “consumer” usage of biometrics</a:t>
            </a:r>
          </a:p>
          <a:p>
            <a:pPr lvl="1">
              <a:defRPr/>
            </a:pPr>
            <a:r>
              <a:rPr lang="en-US" sz="1600" dirty="0" smtClean="0">
                <a:ea typeface="ＭＳ Ｐゴシック" charset="-128"/>
              </a:rPr>
              <a:t>Rich social graph available to deliver improved tag suggestions</a:t>
            </a:r>
          </a:p>
          <a:p>
            <a:pPr>
              <a:defRPr/>
            </a:pPr>
            <a:r>
              <a:rPr lang="en-US" sz="2000" dirty="0" smtClean="0">
                <a:ea typeface="ＭＳ Ｐゴシック" charset="-128"/>
              </a:rPr>
              <a:t>Google+</a:t>
            </a:r>
          </a:p>
          <a:p>
            <a:pPr lvl="1">
              <a:defRPr/>
            </a:pPr>
            <a:r>
              <a:rPr lang="en-US" sz="1600" dirty="0" smtClean="0">
                <a:ea typeface="ＭＳ Ｐゴシック" charset="-128"/>
              </a:rPr>
              <a:t>Google's SNS, for which face processing was activated in December 2011</a:t>
            </a:r>
          </a:p>
          <a:p>
            <a:pPr lvl="1">
              <a:defRPr/>
            </a:pPr>
            <a:r>
              <a:rPr lang="en-US" sz="1600" dirty="0" smtClean="0">
                <a:ea typeface="ＭＳ Ｐゴシック" charset="-128"/>
              </a:rPr>
              <a:t>Potential for expansion of face processing to services such </a:t>
            </a:r>
            <a:r>
              <a:rPr lang="en-US" sz="1600" dirty="0">
                <a:ea typeface="ＭＳ Ｐゴシック" charset="-128"/>
              </a:rPr>
              <a:t>as search, </a:t>
            </a:r>
            <a:r>
              <a:rPr lang="en-US" sz="1600" dirty="0" smtClean="0">
                <a:ea typeface="ＭＳ Ｐゴシック" charset="-128"/>
              </a:rPr>
              <a:t>Android</a:t>
            </a:r>
            <a:r>
              <a:rPr lang="en-US" sz="1600" dirty="0">
                <a:ea typeface="ＭＳ Ｐゴシック" charset="-128"/>
              </a:rPr>
              <a:t>, </a:t>
            </a:r>
            <a:r>
              <a:rPr lang="en-US" sz="1600" dirty="0" smtClean="0">
                <a:ea typeface="ＭＳ Ｐゴシック" charset="-128"/>
              </a:rPr>
              <a:t>location, </a:t>
            </a:r>
            <a:r>
              <a:rPr lang="en-US" sz="1600" dirty="0">
                <a:ea typeface="ＭＳ Ｐゴシック" charset="-128"/>
              </a:rPr>
              <a:t>and </a:t>
            </a:r>
            <a:r>
              <a:rPr lang="en-US" sz="1600" dirty="0" smtClean="0">
                <a:ea typeface="ＭＳ Ｐゴシック" charset="-128"/>
              </a:rPr>
              <a:t>YouTube</a:t>
            </a:r>
          </a:p>
          <a:p>
            <a:pPr>
              <a:defRPr/>
            </a:pPr>
            <a:r>
              <a:rPr lang="en-US" sz="2000" dirty="0" err="1" smtClean="0">
                <a:ea typeface="ＭＳ Ｐゴシック" charset="-128"/>
              </a:rPr>
              <a:t>PittPatt</a:t>
            </a:r>
            <a:endParaRPr lang="en-US" sz="2000" dirty="0">
              <a:ea typeface="ＭＳ Ｐゴシック" charset="-128"/>
            </a:endParaRPr>
          </a:p>
          <a:p>
            <a:pPr lvl="1">
              <a:defRPr/>
            </a:pPr>
            <a:r>
              <a:rPr lang="en-US" sz="1600" dirty="0" smtClean="0">
                <a:ea typeface="ＭＳ Ｐゴシック" charset="-128"/>
              </a:rPr>
              <a:t>Founded </a:t>
            </a:r>
            <a:r>
              <a:rPr lang="en-US" sz="1600" dirty="0">
                <a:ea typeface="ＭＳ Ｐゴシック" charset="-128"/>
              </a:rPr>
              <a:t>in 2004 by members of the Carnegie Mellon University </a:t>
            </a:r>
            <a:r>
              <a:rPr lang="en-US" sz="1600" dirty="0" smtClean="0">
                <a:ea typeface="ＭＳ Ｐゴシック" charset="-128"/>
              </a:rPr>
              <a:t>Robotics Institute</a:t>
            </a:r>
          </a:p>
          <a:p>
            <a:pPr lvl="1">
              <a:defRPr/>
            </a:pPr>
            <a:r>
              <a:rPr lang="en-US" sz="1600" dirty="0" smtClean="0">
                <a:ea typeface="ＭＳ Ｐゴシック" charset="-128"/>
              </a:rPr>
              <a:t>Acquired </a:t>
            </a:r>
            <a:r>
              <a:rPr lang="en-US" sz="1600" dirty="0">
                <a:ea typeface="ＭＳ Ｐゴシック" charset="-128"/>
              </a:rPr>
              <a:t>by Google in 2011; no longer in </a:t>
            </a:r>
            <a:r>
              <a:rPr lang="en-US" sz="1600" dirty="0" smtClean="0">
                <a:ea typeface="ＭＳ Ｐゴシック" charset="-128"/>
              </a:rPr>
              <a:t>development</a:t>
            </a:r>
          </a:p>
          <a:p>
            <a:pPr lvl="1">
              <a:defRPr/>
            </a:pPr>
            <a:r>
              <a:rPr lang="en-US" sz="1600" dirty="0" smtClean="0">
                <a:ea typeface="ＭＳ Ｐゴシック" charset="-128"/>
              </a:rPr>
              <a:t>Used by government agencies to process low-quality images </a:t>
            </a:r>
            <a:endParaRPr lang="en-US" sz="1600" dirty="0">
              <a:ea typeface="ＭＳ Ｐゴシック" charset="-128"/>
            </a:endParaRPr>
          </a:p>
          <a:p>
            <a:pPr lvl="1">
              <a:defRPr/>
            </a:pPr>
            <a:endParaRPr lang="en-US" sz="1600" dirty="0" smtClean="0">
              <a:ea typeface="ＭＳ Ｐゴシック" charset="-128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000" dirty="0">
              <a:ea typeface="ＭＳ Ｐゴシック" charset="-128"/>
            </a:endParaRPr>
          </a:p>
          <a:p>
            <a:pPr eaLnBrk="1" hangingPunct="1">
              <a:defRPr/>
            </a:pP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37892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7065" y="1476905"/>
            <a:ext cx="2286000" cy="86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6241186" y="4820893"/>
            <a:ext cx="2286000" cy="71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4" name="Picture 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9058" t="23806" r="10598" b="27183"/>
          <a:stretch/>
        </p:blipFill>
        <p:spPr bwMode="auto">
          <a:xfrm>
            <a:off x="6032495" y="3028290"/>
            <a:ext cx="2560320" cy="87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5774" y="1481204"/>
            <a:ext cx="8559415" cy="428508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33400" y="97809"/>
            <a:ext cx="800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6038" rIns="0" bIns="46038" anchor="ctr"/>
          <a:lstStyle>
            <a:defPPr>
              <a:defRPr lang="en-US"/>
            </a:defPPr>
            <a:lvl1pPr eaLnBrk="1" hangingPunct="1">
              <a:defRPr kumimoji="1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  <a:lvl2pPr eaLnBrk="0" hangingPunct="0"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  <a:ea typeface="ＭＳ Ｐゴシック" charset="-128"/>
              </a:defRPr>
            </a:lvl2pPr>
            <a:lvl3pPr eaLnBrk="0" hangingPunct="0"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  <a:ea typeface="ＭＳ Ｐゴシック" charset="-128"/>
              </a:defRPr>
            </a:lvl3pPr>
            <a:lvl4pPr eaLnBrk="0" hangingPunct="0"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  <a:ea typeface="ＭＳ Ｐゴシック" charset="-128"/>
              </a:defRPr>
            </a:lvl4pPr>
            <a:lvl5pPr eaLnBrk="0" hangingPunct="0"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dirty="0" smtClean="0"/>
              <a:t>Milestones in Online Face Processing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1148565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7366"/>
            <a:ext cx="8001000" cy="990600"/>
          </a:xfrm>
        </p:spPr>
        <p:txBody>
          <a:bodyPr/>
          <a:lstStyle/>
          <a:p>
            <a:pPr>
              <a:defRPr/>
            </a:pPr>
            <a:r>
              <a:rPr lang="en-US" sz="2800" kern="1200" dirty="0" smtClean="0">
                <a:latin typeface="Arial" panose="020B0604020202020204" pitchFamily="34" charset="0"/>
              </a:rPr>
              <a:t>Dataset Processing</a:t>
            </a:r>
            <a:endParaRPr lang="en-US" sz="2800" kern="1200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038" rIns="0" bIns="46038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IBG created software that </a:t>
            </a:r>
            <a:r>
              <a:rPr lang="en-US" sz="2000" dirty="0"/>
              <a:t>automates </a:t>
            </a:r>
            <a:r>
              <a:rPr lang="en-US" sz="2000" dirty="0" smtClean="0"/>
              <a:t>photo submission and </a:t>
            </a:r>
            <a:r>
              <a:rPr lang="en-US" sz="2000" dirty="0"/>
              <a:t>results parsing </a:t>
            </a:r>
            <a:r>
              <a:rPr lang="en-US" sz="2000" dirty="0" smtClean="0"/>
              <a:t>for and Facebook </a:t>
            </a:r>
            <a:r>
              <a:rPr lang="en-US" sz="2000" dirty="0"/>
              <a:t>/ Google</a:t>
            </a:r>
            <a:r>
              <a:rPr lang="en-US" sz="2000" dirty="0" smtClean="0"/>
              <a:t>+</a:t>
            </a:r>
          </a:p>
          <a:p>
            <a:pPr lvl="1"/>
            <a:r>
              <a:rPr lang="en-US" sz="1600" dirty="0" smtClean="0"/>
              <a:t>Otherwise the process is manual, burdensome, and error-prone </a:t>
            </a:r>
          </a:p>
          <a:p>
            <a:r>
              <a:rPr lang="en-US" sz="2000" dirty="0" smtClean="0"/>
              <a:t>SOCIAL-ID: photos collected by IBG as well as from public sources</a:t>
            </a:r>
          </a:p>
          <a:p>
            <a:r>
              <a:rPr lang="en-US" sz="2000" dirty="0" smtClean="0"/>
              <a:t>SOCIAL-GT</a:t>
            </a:r>
            <a:r>
              <a:rPr lang="en-US" sz="2000" dirty="0"/>
              <a:t>: customized testing software that interacts with online face processing sites and </a:t>
            </a:r>
            <a:r>
              <a:rPr lang="en-US" sz="2000" dirty="0" smtClean="0"/>
              <a:t>services; used by analysts for adjudication 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22994" y="3223679"/>
            <a:ext cx="6643503" cy="287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715410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WkNur1vp0nimwXv47QXgHL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IMMgyfEMEWFl4fbzCGpJhm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YMoma2aNe64yZz3u7VMITa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ZtHpSeRJvPemOZSb4BCRIy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gwfBv8ytWysNMUEKaVWuAf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jCL3BVQb52sqdbahIIa1SF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U0dXxkrGUdY1dCPswCDLtq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llHtATcdjynDILQDowKo7e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scYxrgcyo7ctERg3JyuHUp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DzU4BSd704j7Tvv3rV1Lag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qf7ZnlMcUqj3yoDnFjkg68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2B8VuP0XbvOwlWVTWtjuf6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axYLyG6yF9en9FXCvSlO9T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NQW6q4gHqT9i4z0CM65mKa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OafYp3OrVhZhK8Org1hYIk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dRAnBS6fIN8C1MRsEdTZYS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iMPSOkP44MstWon2rVlGyc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8761AOm44JmlyNyI4LpEIm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ayPs4CLXDhk6EIMMK1I0HJ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6BQAuJRAhUtLWxc7JJi654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1r9PWh1nWIFrseCu82630p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DSLeAChYHAD1AoqEMAyTXL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lQc9Vk7wtNGahbmvxGo2cM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6u5XufBg013BOg4HGp5Y14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OqEd3ufvu6sRMg9D72mqAB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YYA9A5T9OZK1GEjgc71uxW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ECTIONID" val="q8A4VSOf8oY45IiUEKOpxu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AiGYTUa0n3RIx0sfXWtVjU"/>
</p:tagLst>
</file>

<file path=ppt/tags/tag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ssdQwDQ3A0Ggcgoe3O7Sam"/>
</p:tagLst>
</file>

<file path=ppt/tags/tag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ECTIONID" val="a3Yq3Uh8b6HKR1ARlJTGyn"/>
</p:tagLst>
</file>

<file path=ppt/tags/tag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HyCgruxxZq3GmuMhSujuJp"/>
</p:tagLst>
</file>

<file path=ppt/tags/tag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lm5mXSNK6tguuDZLeclMsW"/>
</p:tagLst>
</file>

<file path=ppt/tags/tag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ECTIONID" val="a3Yq3Uh8b6HKR1ARlJTGyn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PaEJwqWC5dUzicxmaTBZPt"/>
</p:tagLst>
</file>

<file path=ppt/tags/tag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HyCgruxxZq3GmuMhSujuJp"/>
</p:tagLst>
</file>

<file path=ppt/tags/tag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lm5mXSNK6tguuDZLeclMsW"/>
</p:tagLst>
</file>

<file path=ppt/tags/tag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6eJMiRQjw8Ihcfb4xFJekA"/>
</p:tagLst>
</file>

<file path=ppt/tags/tag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pS09h6g69XXpgRDbzVUNX7"/>
</p:tagLst>
</file>

<file path=ppt/tags/tag4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ECTIONID" val="a3Yq3Uh8b6HKR1ARlJTGyn"/>
</p:tagLst>
</file>

<file path=ppt/tags/tag4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lm5mXSNK6tguuDZLeclMsW"/>
</p:tagLst>
</file>

<file path=ppt/tags/tag4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3Mmkz0fOSQtaQTfk0GMzoS"/>
</p:tagLst>
</file>

<file path=ppt/tags/tag4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ECTIONID" val="a3Yq3Uh8b6HKR1ARlJTGyn"/>
</p:tagLst>
</file>

<file path=ppt/tags/tag4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lm5mXSNK6tguuDZLeclMsW"/>
</p:tagLst>
</file>

<file path=ppt/tags/tag4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irmCSx8LOsOZJKR8qbJ8uw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vqTcZ1POc20K86TIlWMYwP"/>
</p:tagLst>
</file>

<file path=ppt/tags/tag5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ECTIONID" val="a3Yq3Uh8b6HKR1ARlJTGyn"/>
</p:tagLst>
</file>

<file path=ppt/tags/tag5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lm5mXSNK6tguuDZLeclMsW"/>
</p:tagLst>
</file>

<file path=ppt/tags/tag5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gwW6DVHaJj0GKTXh18ouiz"/>
</p:tagLst>
</file>

<file path=ppt/tags/tag5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ECTIONID" val="IsxziTgXaW9WYx5vOTYZdS"/>
</p:tagLst>
</file>

<file path=ppt/tags/tag5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LcqKA9EF2eCwOQM9AK3pZL"/>
</p:tagLst>
</file>

<file path=ppt/tags/tag5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kNZkrm6NjxCh6OIxv6rtUI"/>
</p:tagLst>
</file>

<file path=ppt/tags/tag5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MJ2MpplaJx80RDLgIizeU5"/>
</p:tagLst>
</file>

<file path=ppt/tags/tag5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TwKXr2eWXvRB0fiEXGs9N5"/>
</p:tagLst>
</file>

<file path=ppt/tags/tag5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96W4Mfn9TFOHPv2rXiWMzC"/>
</p:tagLst>
</file>

<file path=ppt/tags/tag5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lm5mXSNK6tguuDZLeclMsW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0GZwNwvW32blviNtDKPn0n"/>
</p:tagLst>
</file>

<file path=ppt/tags/tag6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ECTIONID" val="TuG2maG9HmBrLgV2HaQEvh"/>
</p:tagLst>
</file>

<file path=ppt/tags/tag6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C2hwiV3gZ0vmsvJwSl73nh"/>
</p:tagLst>
</file>

<file path=ppt/tags/tag6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rTwHgUD9NsxBCUDamzbvLk"/>
</p:tagLst>
</file>

<file path=ppt/tags/tag6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ECTIONID" val="TuG2maG9HmBrLgV2HaQEvh"/>
</p:tagLst>
</file>

<file path=ppt/tags/tag6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C2hwiV3gZ0vmsvJwSl73nh"/>
</p:tagLst>
</file>

<file path=ppt/tags/tag6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rTwHgUD9NsxBCUDamzbvLk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kOWCCdQMuJhCSduH5LKVBF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Y9XypnmzaLU5rd9P7YgE0D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VSHAPEID" val="4ImQLGaruy7EPME4OtqUyw"/>
</p:tagLst>
</file>

<file path=ppt/theme/theme1.xml><?xml version="1.0" encoding="utf-8"?>
<a:theme xmlns:a="http://schemas.openxmlformats.org/drawingml/2006/main" name="IBG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IBG template</Template>
  <TotalTime>24216</TotalTime>
  <Words>706</Words>
  <Application>Microsoft Macintosh PowerPoint</Application>
  <PresentationFormat>On-screen Show (4:3)</PresentationFormat>
  <Paragraphs>106</Paragraphs>
  <Slides>13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IBG template</vt:lpstr>
      <vt:lpstr>Face Processing in  Social Networking Services</vt:lpstr>
      <vt:lpstr>Slide 2</vt:lpstr>
      <vt:lpstr>Slide 3</vt:lpstr>
      <vt:lpstr>Slide 4</vt:lpstr>
      <vt:lpstr>Slide 5</vt:lpstr>
      <vt:lpstr>Slide 6</vt:lpstr>
      <vt:lpstr>Relevant Face Processing Technologies </vt:lpstr>
      <vt:lpstr>Slide 8</vt:lpstr>
      <vt:lpstr>Dataset Processing</vt:lpstr>
      <vt:lpstr>Slide 10</vt:lpstr>
      <vt:lpstr>Slide 11</vt:lpstr>
      <vt:lpstr>Conclusions</vt:lpstr>
      <vt:lpstr>Contact Information</vt:lpstr>
    </vt:vector>
  </TitlesOfParts>
  <Company>IBG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IBG Capabilities</dc:title>
  <dc:creator>Michael Thieme</dc:creator>
  <cp:lastModifiedBy>Olga Raskin</cp:lastModifiedBy>
  <cp:revision>818</cp:revision>
  <cp:lastPrinted>1999-12-13T18:43:43Z</cp:lastPrinted>
  <dcterms:created xsi:type="dcterms:W3CDTF">2014-03-19T16:58:48Z</dcterms:created>
  <dcterms:modified xsi:type="dcterms:W3CDTF">2014-03-19T17:05:18Z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1gGJWpTSlPQWC0gqBPwkLrWeMQEToPtcGckt1eTsnt98</vt:lpwstr>
  </property>
  <property fmtid="{D5CDD505-2E9C-101B-9397-08002B2CF9AE}" pid="4" name="Google.Documents.RevisionId">
    <vt:lpwstr>15258129559413608641</vt:lpwstr>
  </property>
  <property fmtid="{D5CDD505-2E9C-101B-9397-08002B2CF9AE}" pid="5" name="Google.Documents.PreviousRevisionId">
    <vt:lpwstr>05079985741709696538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