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59" r:id="rId4"/>
    <p:sldId id="277" r:id="rId5"/>
    <p:sldId id="265" r:id="rId6"/>
    <p:sldId id="268" r:id="rId7"/>
    <p:sldId id="267" r:id="rId8"/>
    <p:sldId id="282" r:id="rId9"/>
    <p:sldId id="279" r:id="rId10"/>
    <p:sldId id="280" r:id="rId11"/>
    <p:sldId id="281" r:id="rId12"/>
    <p:sldId id="269" r:id="rId13"/>
    <p:sldId id="271" r:id="rId14"/>
    <p:sldId id="270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69" autoAdjust="0"/>
    <p:restoredTop sz="84840" autoAdjust="0"/>
  </p:normalViewPr>
  <p:slideViewPr>
    <p:cSldViewPr snapToGrid="0">
      <p:cViewPr varScale="1">
        <p:scale>
          <a:sx n="60" d="100"/>
          <a:sy n="60" d="100"/>
        </p:scale>
        <p:origin x="38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96FCA-17FC-4948-B5CF-91A4F55831CD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38A5-21FD-489C-BFCC-35A17E101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38A5-21FD-489C-BFCC-35A17E101D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Dzhokhar Tsarnaev was not identified by face recognition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Surveillance video had captured his face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He was enrolled in the Mass. DMV database</a:t>
            </a:r>
          </a:p>
        </p:txBody>
      </p:sp>
    </p:spTree>
    <p:extLst>
      <p:ext uri="{BB962C8B-B14F-4D97-AF65-F5344CB8AC3E}">
        <p14:creationId xmlns:p14="http://schemas.microsoft.com/office/powerpoint/2010/main" val="212779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Head Rotation / Facial Pose -  causes occlusions and changes geometric measurements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Image Resolution - how many pixels….the raw data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Lighting and Shadows – prevent finding facial features accurately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Facial Accessories (eg. Hoodie, Hat, Dark Sun Glasses, Make up) – causing more occlusions, loss of parts of the face</a:t>
            </a:r>
          </a:p>
        </p:txBody>
      </p:sp>
    </p:spTree>
    <p:extLst>
      <p:ext uri="{BB962C8B-B14F-4D97-AF65-F5344CB8AC3E}">
        <p14:creationId xmlns:p14="http://schemas.microsoft.com/office/powerpoint/2010/main" val="56681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38A5-21FD-489C-BFCC-35A17E101D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B050"/>
              </a:buClr>
              <a:buFontTx/>
              <a:buChar char="•"/>
            </a:pPr>
            <a:r>
              <a:rPr lang="en-US" smtClean="0">
                <a:solidFill>
                  <a:srgbClr val="00B05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It does not take much for most 2D FR systems to fail or return low scores.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buClr>
                <a:srgbClr val="00B050"/>
              </a:buClr>
              <a:buFontTx/>
              <a:buChar char="•"/>
            </a:pPr>
            <a:r>
              <a:rPr lang="en-US" smtClean="0">
                <a:solidFill>
                  <a:srgbClr val="00B05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way back in 2004 a standard guideline for acquiring a facial image was created..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buClr>
                <a:srgbClr val="00B050"/>
              </a:buClr>
              <a:buFontTx/>
              <a:buChar char="•"/>
            </a:pPr>
            <a:r>
              <a:rPr lang="en-US" smtClean="0">
                <a:solidFill>
                  <a:srgbClr val="00B05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The Controlled Face Standard is ISO/IEC 19794-5 &amp; ANSI INCITS 385-2004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For Visualization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For Accuracy in Computerized Face Recognition Systems  (“Lights out”) 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buClr>
                <a:srgbClr val="00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 Important for Enrollment , i.e. at Booking</a:t>
            </a:r>
          </a:p>
        </p:txBody>
      </p:sp>
    </p:spTree>
    <p:extLst>
      <p:ext uri="{BB962C8B-B14F-4D97-AF65-F5344CB8AC3E}">
        <p14:creationId xmlns:p14="http://schemas.microsoft.com/office/powerpoint/2010/main" val="330075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 Unicode MS" panose="020B0604020202020204" pitchFamily="34" charset="-128"/>
              <a:ea typeface="Lucida Grande" charset="0"/>
              <a:cs typeface="Lucida Grande" charset="0"/>
              <a:sym typeface="Arial Unicode MS" panose="020B0604020202020204" pitchFamily="34" charset="-128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FR systems unable to consistently verify/match to standards for “blind admission” in courtroom 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Effective with “controlled facial imagery” but not with uncontrolled facial image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  <a:sym typeface="Arial Unicode MS" panose="020B0604020202020204" pitchFamily="34" charset="-128"/>
              </a:rPr>
              <a:t> Law enforcement (LE) and Intelligence community (IC) rarely deal with controlled data</a:t>
            </a:r>
          </a:p>
        </p:txBody>
      </p:sp>
    </p:spTree>
    <p:extLst>
      <p:ext uri="{BB962C8B-B14F-4D97-AF65-F5344CB8AC3E}">
        <p14:creationId xmlns:p14="http://schemas.microsoft.com/office/powerpoint/2010/main" val="1672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5702-0528-4343-B888-E93F80CAF40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CE9A-BC44-4F66-A1BD-E894898D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335293" y="1920893"/>
            <a:ext cx="10401748" cy="4132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“Face Recognition Technology Today”</a:t>
            </a:r>
            <a:br>
              <a:rPr lang="en-US" sz="4800" dirty="0" smtClean="0"/>
            </a:br>
            <a:r>
              <a:rPr lang="en-US" sz="2400" dirty="0" smtClean="0">
                <a:latin typeface="Times New Roman Italic" panose="02020503050405090304" pitchFamily="18" charset="0"/>
                <a:cs typeface="Times New Roman Italic" panose="02020503050405090304" pitchFamily="18" charset="0"/>
                <a:sym typeface="Times New Roman Italic" panose="02020503050405090304" pitchFamily="18" charset="0"/>
              </a:rPr>
              <a:t>before the </a:t>
            </a:r>
            <a:r>
              <a:rPr lang="en-US" sz="2400" dirty="0" smtClean="0">
                <a:latin typeface="Times New Roman Italic" panose="02020503050405090304" pitchFamily="18" charset="0"/>
                <a:sym typeface="Times New Roman Italic" panose="02020503050405090304" pitchFamily="18" charset="0"/>
              </a:rPr>
              <a:t/>
            </a:r>
            <a:br>
              <a:rPr lang="en-US" sz="2400" dirty="0" smtClean="0">
                <a:latin typeface="Times New Roman Italic" panose="02020503050405090304" pitchFamily="18" charset="0"/>
                <a:sym typeface="Times New Roman Italic" panose="02020503050405090304" pitchFamily="18" charset="0"/>
              </a:rPr>
            </a:br>
            <a:r>
              <a:rPr lang="en-US" sz="3200" dirty="0" smtClean="0"/>
              <a:t>NTIA Multi-Stakeholder Process To Develop Consumer Data Privacy Code of Conduct Concerning Facial Recognition Technology</a:t>
            </a:r>
            <a:br>
              <a:rPr lang="en-US" sz="3200" dirty="0" smtClean="0"/>
            </a:br>
            <a:r>
              <a:rPr lang="en-US" sz="2000" dirty="0" smtClean="0">
                <a:solidFill>
                  <a:srgbClr val="430A1F"/>
                </a:solidFill>
                <a:latin typeface="Palatino" charset="0"/>
                <a:sym typeface="Palatino" charset="0"/>
              </a:rPr>
              <a:t/>
            </a:r>
            <a:br>
              <a:rPr lang="en-US" sz="2000" dirty="0" smtClean="0">
                <a:solidFill>
                  <a:srgbClr val="430A1F"/>
                </a:solidFill>
                <a:latin typeface="Palatino" charset="0"/>
                <a:sym typeface="Palatino" charset="0"/>
              </a:rPr>
            </a:br>
            <a:r>
              <a:rPr lang="en-US" sz="3200" dirty="0" smtClean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February 25, 2014</a:t>
            </a:r>
            <a:r>
              <a:rPr lang="en-US" sz="3600" dirty="0" smtClean="0">
                <a:solidFill>
                  <a:srgbClr val="430A1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/>
            </a:r>
            <a:br>
              <a:rPr lang="en-US" sz="3600" dirty="0" smtClean="0">
                <a:solidFill>
                  <a:srgbClr val="430A1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</a:br>
            <a:r>
              <a:rPr lang="en-US" dirty="0" smtClean="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/>
            </a:r>
            <a:br>
              <a:rPr lang="en-US" dirty="0" smtClean="0"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</a:br>
            <a:endParaRPr lang="en-US" dirty="0" smtClean="0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1701423" y="475281"/>
            <a:ext cx="59605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1004888" indent="-446088">
              <a:spcBef>
                <a:spcPts val="1300"/>
              </a:spcBef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1347788" indent="-446088">
              <a:spcBef>
                <a:spcPts val="1300"/>
              </a:spcBef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703388" indent="-446088">
              <a:spcBef>
                <a:spcPts val="1300"/>
              </a:spcBef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2046288" indent="-446088">
              <a:spcBef>
                <a:spcPts val="1300"/>
              </a:spcBef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503488" indent="-446088" eaLnBrk="0" fontAlgn="base" hangingPunct="0">
              <a:spcBef>
                <a:spcPts val="1300"/>
              </a:spcBef>
              <a:spcAft>
                <a:spcPct val="0"/>
              </a:spcAft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960688" indent="-446088" eaLnBrk="0" fontAlgn="base" hangingPunct="0">
              <a:spcBef>
                <a:spcPts val="1300"/>
              </a:spcBef>
              <a:spcAft>
                <a:spcPct val="0"/>
              </a:spcAft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417888" indent="-446088" eaLnBrk="0" fontAlgn="base" hangingPunct="0">
              <a:spcBef>
                <a:spcPts val="1300"/>
              </a:spcBef>
              <a:spcAft>
                <a:spcPct val="0"/>
              </a:spcAft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875088" indent="-446088" eaLnBrk="0" fontAlgn="base" hangingPunct="0">
              <a:spcBef>
                <a:spcPts val="1300"/>
              </a:spcBef>
              <a:spcAft>
                <a:spcPct val="0"/>
              </a:spcAft>
              <a:buSzPct val="100000"/>
              <a:buFont typeface="Palatino" charset="0"/>
              <a:buChar char="•"/>
              <a:defRPr sz="2800">
                <a:solidFill>
                  <a:srgbClr val="404040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sz="3600" dirty="0">
                <a:solidFill>
                  <a:srgbClr val="430A1F"/>
                </a:solidFill>
                <a:ea typeface="Palatino" charset="0"/>
                <a:cs typeface="Palatino" charset="0"/>
              </a:rPr>
              <a:t>Dr. </a:t>
            </a:r>
            <a:r>
              <a:rPr lang="en-US" sz="3600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Marc </a:t>
            </a:r>
            <a:r>
              <a:rPr lang="en-US" sz="3600" dirty="0">
                <a:solidFill>
                  <a:srgbClr val="430A1F"/>
                </a:solidFill>
                <a:ea typeface="Palatino" charset="0"/>
                <a:cs typeface="Palatino" charset="0"/>
              </a:rPr>
              <a:t>Valliant</a:t>
            </a:r>
            <a:r>
              <a:rPr lang="en-US" sz="4800" dirty="0">
                <a:solidFill>
                  <a:srgbClr val="430A1F"/>
                </a:solidFill>
                <a:ea typeface="Palatino" charset="0"/>
                <a:cs typeface="Palatino" charset="0"/>
              </a:rPr>
              <a:t>, </a:t>
            </a:r>
            <a:r>
              <a:rPr lang="en-US" sz="3600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VP &amp; CTO </a:t>
            </a:r>
            <a:endParaRPr lang="en-US" sz="4800" dirty="0">
              <a:solidFill>
                <a:srgbClr val="430A1F"/>
              </a:solidFill>
              <a:ea typeface="Palatino" charset="0"/>
              <a:cs typeface="Palatino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62000" y="1528777"/>
            <a:ext cx="10899289" cy="9567"/>
          </a:xfrm>
          <a:prstGeom prst="line">
            <a:avLst/>
          </a:prstGeom>
          <a:ln w="349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06" y="750941"/>
            <a:ext cx="18399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855663" y="242644"/>
            <a:ext cx="10515600" cy="8001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Error Rates in Practice</a:t>
            </a:r>
            <a:endParaRPr lang="en-US" dirty="0" smtClean="0">
              <a:latin typeface="Palatino" charset="0"/>
              <a:sym typeface="Palatino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5663" y="1481138"/>
            <a:ext cx="10515600" cy="53467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ea typeface="Palatino" charset="0"/>
                <a:cs typeface="Palatino" charset="0"/>
              </a:rPr>
              <a:t>Operation implications </a:t>
            </a:r>
            <a:endParaRPr lang="en-US" dirty="0" smtClean="0"/>
          </a:p>
          <a:p>
            <a:pPr lvl="1" eaLnBrk="1" hangingPunct="1"/>
            <a:r>
              <a:rPr lang="en-US" dirty="0">
                <a:ea typeface="Palatino" charset="0"/>
                <a:cs typeface="Palatino" charset="0"/>
              </a:rPr>
              <a:t>C</a:t>
            </a:r>
            <a:r>
              <a:rPr lang="en-US" dirty="0" smtClean="0">
                <a:ea typeface="Palatino" charset="0"/>
                <a:cs typeface="Palatino" charset="0"/>
              </a:rPr>
              <a:t>ontrol ID Rate by selecting the FAR operating point</a:t>
            </a:r>
          </a:p>
          <a:p>
            <a:pPr lvl="1" eaLnBrk="1" hangingPunct="1"/>
            <a:r>
              <a:rPr lang="en-US" dirty="0" smtClean="0">
                <a:ea typeface="Palatino" charset="0"/>
                <a:cs typeface="Palatino" charset="0"/>
              </a:rPr>
              <a:t>Desire FAR to be as low as possible….. Minimize imposters</a:t>
            </a:r>
          </a:p>
          <a:p>
            <a:pPr lvl="1" eaLnBrk="1" hangingPunct="1"/>
            <a:r>
              <a:rPr lang="en-US" dirty="0" smtClean="0">
                <a:ea typeface="Palatino" charset="0"/>
                <a:cs typeface="Palatino" charset="0"/>
              </a:rPr>
              <a:t>If ID Rate is too low, then forcing the subject to try again, and again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b="1" i="1" dirty="0" smtClean="0">
              <a:solidFill>
                <a:srgbClr val="430A1F"/>
              </a:solidFill>
              <a:ea typeface="ヒラギノ明朝 ProN W6" charset="0"/>
              <a:cs typeface="ヒラギノ明朝 ProN W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No standards exist for “acceptable” error rates, or a rating system, meaning “success” is deemed different within every vendor product, and in every application purpose.</a:t>
            </a:r>
            <a:endParaRPr lang="en-US" b="1" i="1" dirty="0" smtClean="0">
              <a:solidFill>
                <a:srgbClr val="430A1F"/>
              </a:solidFill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03C1-1E83-40E4-AA74-4934D70DCAE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Useable Error Rates Vary by App</a:t>
            </a:r>
            <a:endParaRPr lang="en-US" dirty="0" smtClean="0">
              <a:latin typeface="Palatino" charset="0"/>
              <a:sym typeface="Palatino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Palatino" charset="0"/>
                <a:cs typeface="Palatino" charset="0"/>
              </a:rPr>
              <a:t>App  Examples                                               </a:t>
            </a:r>
            <a:r>
              <a:rPr lang="en-US" b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ID RATE                  FAR</a:t>
            </a:r>
          </a:p>
          <a:p>
            <a:pPr eaLnBrk="1" hangingPunct="1"/>
            <a:endParaRPr lang="en-US" b="1" dirty="0" smtClean="0">
              <a:solidFill>
                <a:srgbClr val="430A1F"/>
              </a:solidFill>
              <a:ea typeface="ヒラギノ明朝 ProN W6" charset="0"/>
              <a:cs typeface="ヒラギノ明朝 ProN W6" charset="0"/>
            </a:endParaRPr>
          </a:p>
          <a:p>
            <a:pPr marL="685800" lvl="1" eaLnBrk="1" hangingPunct="1"/>
            <a:r>
              <a:rPr lang="en-US" dirty="0" smtClean="0">
                <a:ea typeface="Palatino" charset="0"/>
                <a:cs typeface="Palatino" charset="0"/>
              </a:rPr>
              <a:t>Access Control Normal                                                90%                    0.10%</a:t>
            </a:r>
            <a:endParaRPr lang="en-US" dirty="0" smtClean="0"/>
          </a:p>
          <a:p>
            <a:pPr marL="685800" lvl="1" eaLnBrk="1" hangingPunct="1"/>
            <a:r>
              <a:rPr lang="en-US" dirty="0" smtClean="0">
                <a:ea typeface="Palatino" charset="0"/>
                <a:cs typeface="Palatino" charset="0"/>
              </a:rPr>
              <a:t>Access Control High Security                                      80%                   0.01%</a:t>
            </a:r>
            <a:endParaRPr lang="en-US" dirty="0" smtClean="0"/>
          </a:p>
          <a:p>
            <a:pPr marL="685800" lvl="1" eaLnBrk="1" hangingPunct="1"/>
            <a:r>
              <a:rPr lang="en-US" dirty="0" smtClean="0">
                <a:ea typeface="Palatino" charset="0"/>
                <a:cs typeface="Palatino" charset="0"/>
              </a:rPr>
              <a:t>Time and Attendance                                                   85%                   0.10%</a:t>
            </a:r>
            <a:endParaRPr lang="en-US" dirty="0" smtClean="0"/>
          </a:p>
          <a:p>
            <a:pPr marL="685800" lvl="1" eaLnBrk="1" hangingPunct="1"/>
            <a:r>
              <a:rPr lang="en-US" dirty="0" smtClean="0">
                <a:ea typeface="Palatino" charset="0"/>
                <a:cs typeface="Palatino" charset="0"/>
              </a:rPr>
              <a:t>Drivers License/Passport Deduplication                   97%                   1.00%</a:t>
            </a:r>
            <a:endParaRPr lang="en-US" dirty="0" smtClean="0"/>
          </a:p>
          <a:p>
            <a:pPr marL="685800" lvl="1" eaLnBrk="1" hangingPunct="1"/>
            <a:r>
              <a:rPr lang="en-US" dirty="0" smtClean="0">
                <a:ea typeface="Palatino" charset="0"/>
                <a:cs typeface="Palatino" charset="0"/>
              </a:rPr>
              <a:t>Mobile Phone Authentication                                    75%                    0.20%</a:t>
            </a:r>
            <a:endParaRPr lang="en-US" dirty="0" smtClean="0"/>
          </a:p>
          <a:p>
            <a:pPr marL="685800" lvl="1" eaLnBrk="1" hangingPunct="1"/>
            <a:r>
              <a:rPr lang="en-US" dirty="0" smtClean="0">
                <a:ea typeface="Palatino" charset="0"/>
                <a:cs typeface="Palatino" charset="0"/>
              </a:rPr>
              <a:t>Facebook Private Photo Search                                  75%                    1.00%</a:t>
            </a:r>
            <a:endParaRPr lang="en-US" dirty="0" smtClean="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400051"/>
            <a:ext cx="11734800" cy="950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Even </a:t>
            </a:r>
            <a:r>
              <a:rPr lang="en-US" sz="3600" dirty="0" err="1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mugshots</a:t>
            </a:r>
            <a:r>
              <a:rPr lang="en-US" sz="36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 will reduce id rates if not “controlled”</a:t>
            </a:r>
            <a:r>
              <a:rPr lang="en-US" sz="3600" dirty="0" smtClean="0">
                <a:latin typeface="Palatino" charset="0"/>
                <a:sym typeface="Palatino" charset="0"/>
              </a:rPr>
              <a:t/>
            </a:r>
            <a:br>
              <a:rPr lang="en-US" sz="3600" dirty="0" smtClean="0">
                <a:latin typeface="Palatino" charset="0"/>
                <a:sym typeface="Palatino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Palatino" charset="0"/>
                <a:sym typeface="Palatino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Palatino" charset="0"/>
                <a:sym typeface="Palatino" charset="0"/>
              </a:rPr>
            </a:br>
            <a:endParaRPr lang="en-US" sz="3600" dirty="0" smtClean="0">
              <a:solidFill>
                <a:srgbClr val="00B050"/>
              </a:solidFill>
              <a:latin typeface="Palatino" charset="0"/>
              <a:sym typeface="Palatino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054100"/>
            <a:ext cx="43926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049338"/>
            <a:ext cx="42624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324225"/>
            <a:ext cx="4495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3327400"/>
            <a:ext cx="43830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7"/>
          <p:cNvSpPr>
            <a:spLocks/>
          </p:cNvSpPr>
          <p:nvPr/>
        </p:nvSpPr>
        <p:spPr bwMode="auto">
          <a:xfrm>
            <a:off x="9779000" y="1054100"/>
            <a:ext cx="2425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defRPr sz="1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defRPr sz="1200">
                <a:solidFill>
                  <a:schemeClr val="tx1"/>
                </a:solidFill>
                <a:latin typeface="Lucida Grande" charset="0"/>
                <a:ea typeface=".Aqua かな" charset="0"/>
                <a:cs typeface=".Aqua かな" charset="0"/>
                <a:sym typeface="Lucida Grande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latin typeface="Palatino" charset="0"/>
                <a:ea typeface="Palatino" charset="0"/>
                <a:cs typeface="Palatino" charset="0"/>
                <a:sym typeface="Palatino" charset="0"/>
              </a:rPr>
              <a:t>Mugshots are subject to control standards, the “Uncontrolled Face Use Standards ISO/IEC 19794-5 “for Enrollments.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400">
              <a:ea typeface="Lucida Grande" charset="0"/>
              <a:cs typeface="Lucida Grande" charset="0"/>
            </a:endParaRPr>
          </a:p>
        </p:txBody>
      </p:sp>
      <p:sp>
        <p:nvSpPr>
          <p:cNvPr id="38921" name="Rectangle 8"/>
          <p:cNvSpPr>
            <a:spLocks/>
          </p:cNvSpPr>
          <p:nvPr/>
        </p:nvSpPr>
        <p:spPr bwMode="auto">
          <a:xfrm>
            <a:off x="711200" y="5397500"/>
            <a:ext cx="10934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defRPr sz="1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defRPr sz="1200">
                <a:solidFill>
                  <a:schemeClr val="tx1"/>
                </a:solidFill>
                <a:latin typeface="Lucida Grande" charset="0"/>
                <a:ea typeface=".Aqua かな" charset="0"/>
                <a:cs typeface=".Aqua かな" charset="0"/>
                <a:sym typeface="Lucida Grande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V</a:t>
            </a:r>
            <a:r>
              <a:rPr lang="en-US" sz="2400" b="1" i="1" dirty="0" smtClean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ariables </a:t>
            </a:r>
            <a:r>
              <a:rPr lang="en-US" sz="2400" b="1" i="1" dirty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like lighting, glasses, background, </a:t>
            </a:r>
            <a:r>
              <a:rPr lang="en-US" sz="2400" b="1" i="1" dirty="0" smtClean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slight pose, face proportion </a:t>
            </a:r>
            <a:r>
              <a:rPr lang="en-US" sz="2400" b="1" i="1" dirty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can cause errors.</a:t>
            </a:r>
          </a:p>
        </p:txBody>
      </p:sp>
    </p:spTree>
    <p:extLst>
      <p:ext uri="{BB962C8B-B14F-4D97-AF65-F5344CB8AC3E}">
        <p14:creationId xmlns:p14="http://schemas.microsoft.com/office/powerpoint/2010/main" val="18768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368" y="293069"/>
            <a:ext cx="11061700" cy="607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i="1" dirty="0" smtClean="0">
                <a:solidFill>
                  <a:srgbClr val="430A1F"/>
                </a:solidFill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rPr>
              <a:t/>
            </a:r>
            <a:br>
              <a:rPr lang="en-US" sz="3400" b="1" i="1" dirty="0" smtClean="0">
                <a:solidFill>
                  <a:srgbClr val="430A1F"/>
                </a:solidFill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rPr>
            </a:br>
            <a:r>
              <a:rPr lang="en-US" sz="34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Uncontrolled Facial Imagery = High Error Rates </a:t>
            </a:r>
            <a:endParaRPr lang="en-US" sz="3400" dirty="0" smtClean="0">
              <a:latin typeface="Palatino" charset="0"/>
              <a:sym typeface="Palatino" charset="0"/>
            </a:endParaRPr>
          </a:p>
        </p:txBody>
      </p:sp>
      <p:sp>
        <p:nvSpPr>
          <p:cNvPr id="41989" name="Rectangle 10"/>
          <p:cNvSpPr>
            <a:spLocks/>
          </p:cNvSpPr>
          <p:nvPr/>
        </p:nvSpPr>
        <p:spPr bwMode="auto">
          <a:xfrm>
            <a:off x="3770724" y="1300613"/>
            <a:ext cx="60272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defRPr sz="20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defRPr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defRPr sz="16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defRPr sz="16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Lucida Grande" charset="0"/>
                <a:ea typeface="ヒラギノ角ゴ ProN W6" charset="0"/>
                <a:cs typeface="ヒラギノ角ゴ ProN W6" charset="0"/>
                <a:sym typeface="Lucida Gran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a typeface="Lucida Grande" charset="0"/>
                <a:cs typeface="Lucida Grande" charset="0"/>
              </a:rPr>
              <a:t>NIST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34141" y="1376642"/>
            <a:ext cx="5408612" cy="4311650"/>
            <a:chOff x="2860806" y="1692275"/>
            <a:chExt cx="5408612" cy="4311650"/>
          </a:xfrm>
        </p:grpSpPr>
        <p:grpSp>
          <p:nvGrpSpPr>
            <p:cNvPr id="41988" name="Group 9"/>
            <p:cNvGrpSpPr>
              <a:grpSpLocks/>
            </p:cNvGrpSpPr>
            <p:nvPr/>
          </p:nvGrpSpPr>
          <p:grpSpPr bwMode="auto">
            <a:xfrm>
              <a:off x="2860806" y="1692275"/>
              <a:ext cx="5408612" cy="4311650"/>
              <a:chOff x="0" y="0"/>
              <a:chExt cx="3406" cy="2715"/>
            </a:xfrm>
          </p:grpSpPr>
          <p:pic>
            <p:nvPicPr>
              <p:cNvPr id="4199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" y="541"/>
                <a:ext cx="2474" cy="1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993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" y="2067"/>
                <a:ext cx="2235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99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" y="2519"/>
                <a:ext cx="154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995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7"/>
                <a:ext cx="34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996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7" y="541"/>
                <a:ext cx="227" cy="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997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" y="0"/>
                <a:ext cx="264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41990" name="AutoShape 11"/>
            <p:cNvSpPr>
              <a:spLocks/>
            </p:cNvSpPr>
            <p:nvPr/>
          </p:nvSpPr>
          <p:spPr bwMode="auto">
            <a:xfrm>
              <a:off x="6434500" y="5021770"/>
              <a:ext cx="1367286" cy="70337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4199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2309" y="2227521"/>
            <a:ext cx="74449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0%</a:t>
            </a:r>
          </a:p>
          <a:p>
            <a:endParaRPr lang="en-US" sz="1400" dirty="0" smtClean="0"/>
          </a:p>
          <a:p>
            <a:r>
              <a:rPr lang="en-US" sz="1400" dirty="0" smtClean="0"/>
              <a:t>20%</a:t>
            </a:r>
          </a:p>
          <a:p>
            <a:endParaRPr lang="en-US" sz="1400" dirty="0"/>
          </a:p>
          <a:p>
            <a:r>
              <a:rPr lang="en-US" sz="1400" dirty="0" smtClean="0"/>
              <a:t>40%</a:t>
            </a:r>
          </a:p>
          <a:p>
            <a:endParaRPr lang="en-US" sz="1400" dirty="0"/>
          </a:p>
          <a:p>
            <a:r>
              <a:rPr lang="en-US" sz="1400" dirty="0" smtClean="0"/>
              <a:t>60%</a:t>
            </a:r>
          </a:p>
          <a:p>
            <a:endParaRPr lang="en-US" sz="1400" dirty="0"/>
          </a:p>
          <a:p>
            <a:r>
              <a:rPr lang="en-US" sz="1400" dirty="0" smtClean="0"/>
              <a:t>80%</a:t>
            </a:r>
          </a:p>
          <a:p>
            <a:endParaRPr lang="en-US" sz="1400" dirty="0"/>
          </a:p>
          <a:p>
            <a:r>
              <a:rPr lang="en-US" sz="1400" dirty="0" smtClean="0"/>
              <a:t>100%</a:t>
            </a:r>
          </a:p>
          <a:p>
            <a:endParaRPr lang="en-US" sz="1400" dirty="0"/>
          </a:p>
          <a:p>
            <a:r>
              <a:rPr lang="en-US" sz="1400" dirty="0" smtClean="0"/>
              <a:t>ID RATE</a:t>
            </a:r>
            <a:endParaRPr lang="en-US" sz="1400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67858" y="2721053"/>
            <a:ext cx="7241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False</a:t>
            </a:r>
          </a:p>
          <a:p>
            <a:r>
              <a:rPr lang="en-US" sz="1400" dirty="0" smtClean="0"/>
              <a:t>Accept </a:t>
            </a:r>
          </a:p>
          <a:p>
            <a:r>
              <a:rPr lang="en-US" sz="1400" dirty="0" smtClean="0"/>
              <a:t>Rate</a:t>
            </a:r>
          </a:p>
          <a:p>
            <a:r>
              <a:rPr lang="en-US" sz="1400" dirty="0" smtClean="0"/>
              <a:t>Set</a:t>
            </a:r>
          </a:p>
          <a:p>
            <a:r>
              <a:rPr lang="en-US" sz="1400" dirty="0" smtClean="0"/>
              <a:t>0.1%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37209" y="2398938"/>
            <a:ext cx="2141009" cy="777514"/>
            <a:chOff x="9208309" y="3322046"/>
            <a:chExt cx="2715884" cy="983976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208309" y="3322046"/>
              <a:ext cx="2715884" cy="981048"/>
            </a:xfrm>
            <a:prstGeom prst="rect">
              <a:avLst/>
            </a:prstGeom>
            <a:noFill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980303" y="3322046"/>
              <a:ext cx="819535" cy="983976"/>
            </a:xfrm>
            <a:prstGeom prst="rect">
              <a:avLst/>
            </a:prstGeom>
            <a:noFill/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319009" y="3322046"/>
              <a:ext cx="804677" cy="9839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42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169863"/>
            <a:ext cx="11963400" cy="977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Can a controlled photo find a match </a:t>
            </a:r>
            <a:r>
              <a:rPr lang="en-US" sz="3600" b="1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in LinkedIn?</a:t>
            </a:r>
            <a:endParaRPr lang="en-US" sz="3600" b="1" dirty="0" smtClean="0">
              <a:latin typeface="Palatino" charset="0"/>
              <a:ea typeface="ヒラギノ明朝 ProN W6" charset="0"/>
              <a:cs typeface="ヒラギノ明朝 ProN W6" charset="0"/>
              <a:sym typeface="Palatino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7433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93052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306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930525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304925"/>
            <a:ext cx="248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1304925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63" y="3749675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13017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3749675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108575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508317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4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373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3546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6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369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7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3398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8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1303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79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7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368299" y="366713"/>
            <a:ext cx="11249959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LinkedIn Facial Search: </a:t>
            </a:r>
            <a:r>
              <a:rPr lang="en-US" sz="3600" dirty="0" smtClean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Possible but dependent on the input photo and the database enrollment</a:t>
            </a:r>
            <a:endParaRPr lang="en-US" sz="3600" dirty="0" smtClean="0">
              <a:solidFill>
                <a:srgbClr val="430A1F"/>
              </a:solidFill>
              <a:latin typeface="Palatino" charset="0"/>
              <a:sym typeface="Palatino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481262"/>
            <a:ext cx="10515600" cy="4351338"/>
          </a:xfrm>
        </p:spPr>
        <p:txBody>
          <a:bodyPr/>
          <a:lstStyle/>
          <a:p>
            <a:pPr marL="190500" indent="-190500" eaLnBrk="1" hangingPunct="1"/>
            <a:r>
              <a:rPr lang="en-US" sz="3200" dirty="0" smtClean="0">
                <a:ea typeface="Palatino" charset="0"/>
                <a:cs typeface="Palatino" charset="0"/>
              </a:rPr>
              <a:t>LinkedIn are Faces in the Wild</a:t>
            </a:r>
            <a:endParaRPr lang="en-US" sz="3200" dirty="0" smtClean="0"/>
          </a:p>
          <a:p>
            <a:pPr lvl="1" eaLnBrk="1" hangingPunct="1"/>
            <a:r>
              <a:rPr lang="en-US" sz="2800" dirty="0" smtClean="0">
                <a:ea typeface="Palatino" charset="0"/>
                <a:cs typeface="Palatino" charset="0"/>
              </a:rPr>
              <a:t>Assuming you can scoop all the faces for enrollment into a DB</a:t>
            </a:r>
          </a:p>
          <a:p>
            <a:pPr lvl="1" eaLnBrk="1" hangingPunct="1"/>
            <a:r>
              <a:rPr lang="en-US" sz="2800" dirty="0" smtClean="0"/>
              <a:t>Very low chances in matching</a:t>
            </a:r>
          </a:p>
          <a:p>
            <a:pPr lvl="1" eaLnBrk="1" hangingPunct="1"/>
            <a:endParaRPr lang="en-US" sz="2800" dirty="0" smtClean="0"/>
          </a:p>
          <a:p>
            <a:pPr marL="190500" indent="-190500" eaLnBrk="1" hangingPunct="1"/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Conjecture:  If LinkedIn forced an IEC/ISO </a:t>
            </a:r>
            <a:r>
              <a:rPr lang="en-US" sz="3600" b="1" i="1" dirty="0" err="1" smtClean="0">
                <a:solidFill>
                  <a:srgbClr val="430A1F"/>
                </a:solidFill>
                <a:ea typeface="Palatino" charset="0"/>
                <a:cs typeface="Palatino" charset="0"/>
              </a:rPr>
              <a:t>Mugshot</a:t>
            </a:r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 standard then you’d have a searchable database</a:t>
            </a:r>
            <a:endParaRPr lang="en-US" sz="3600" b="1" i="1" dirty="0" smtClean="0">
              <a:solidFill>
                <a:srgbClr val="430A1F"/>
              </a:solidFill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938"/>
            <a:ext cx="10515600" cy="877887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Will new facial technologies solve these problems?</a:t>
            </a:r>
            <a:endParaRPr lang="en-US" sz="3600" smtClean="0">
              <a:latin typeface="Palatino" charset="0"/>
              <a:sym typeface="Palatino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128713"/>
            <a:ext cx="24003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7125"/>
            <a:ext cx="25527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128713"/>
            <a:ext cx="40132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986213"/>
            <a:ext cx="25288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3" name="Rectangle 6"/>
          <p:cNvSpPr>
            <a:spLocks/>
          </p:cNvSpPr>
          <p:nvPr/>
        </p:nvSpPr>
        <p:spPr bwMode="auto">
          <a:xfrm>
            <a:off x="3640138" y="4749800"/>
            <a:ext cx="3314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6477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049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5621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193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4765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337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3909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481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Pose Correction with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3D Model Estimation</a:t>
            </a:r>
          </a:p>
        </p:txBody>
      </p:sp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7107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Fact:  </a:t>
            </a:r>
            <a:r>
              <a:rPr lang="en-US" sz="3600" b="1" dirty="0" smtClean="0">
                <a:ea typeface="Palatino" charset="0"/>
                <a:cs typeface="Palatino" charset="0"/>
              </a:rPr>
              <a:t>As of today, facial recognition technology </a:t>
            </a:r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can not reliably match</a:t>
            </a:r>
            <a:r>
              <a:rPr lang="en-US" sz="3600" b="1" i="1" dirty="0" smtClean="0">
                <a:ea typeface="Palatino" charset="0"/>
                <a:cs typeface="Palatino" charset="0"/>
              </a:rPr>
              <a:t> </a:t>
            </a:r>
            <a:r>
              <a:rPr lang="en-US" sz="3600" b="1" dirty="0" smtClean="0">
                <a:ea typeface="Palatino" charset="0"/>
                <a:cs typeface="Palatino" charset="0"/>
              </a:rPr>
              <a:t>face templates to </a:t>
            </a:r>
            <a:r>
              <a:rPr lang="en-US" sz="3600" b="1" dirty="0" err="1" smtClean="0">
                <a:ea typeface="Palatino" charset="0"/>
                <a:cs typeface="Palatino" charset="0"/>
              </a:rPr>
              <a:t>identites</a:t>
            </a:r>
            <a:r>
              <a:rPr lang="en-US" sz="3600" b="1" dirty="0" smtClean="0">
                <a:ea typeface="Palatino" charset="0"/>
                <a:cs typeface="Palatino" charset="0"/>
              </a:rPr>
              <a:t> based on photo harvesting of</a:t>
            </a:r>
            <a:r>
              <a:rPr lang="en-US" sz="3600" b="1" i="1" dirty="0" smtClean="0">
                <a:ea typeface="Palatino" charset="0"/>
                <a:cs typeface="Palatino" charset="0"/>
              </a:rPr>
              <a:t> </a:t>
            </a:r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uncontrolled</a:t>
            </a:r>
            <a:r>
              <a:rPr lang="en-US" sz="3600" b="1" i="1" dirty="0" smtClean="0">
                <a:ea typeface="Palatino" charset="0"/>
                <a:cs typeface="Palatino" charset="0"/>
              </a:rPr>
              <a:t> </a:t>
            </a:r>
            <a:r>
              <a:rPr lang="en-US" sz="3600" b="1" dirty="0" smtClean="0">
                <a:ea typeface="Palatino" charset="0"/>
                <a:cs typeface="Palatino" charset="0"/>
              </a:rPr>
              <a:t>images from social networks, let alone in a video surveillance environment, without forensic support. </a:t>
            </a:r>
            <a:endParaRPr lang="en-US" sz="3600" b="1" dirty="0" smtClean="0">
              <a:solidFill>
                <a:srgbClr val="430A1F"/>
              </a:solidFill>
              <a:ea typeface="ヒラギノ明朝 ProN W6" charset="0"/>
              <a:cs typeface="ヒラギノ明朝 ProN W6" charset="0"/>
            </a:endParaRPr>
          </a:p>
          <a:p>
            <a:pPr eaLnBrk="1" hangingPunct="1"/>
            <a:endParaRPr lang="en-US" sz="3600" b="1" i="1" dirty="0" smtClean="0">
              <a:solidFill>
                <a:srgbClr val="430A1F"/>
              </a:solidFill>
              <a:ea typeface="ヒラギノ明朝 ProN W6" charset="0"/>
              <a:cs typeface="ヒラギノ明朝 ProN W6" charset="0"/>
            </a:endParaRPr>
          </a:p>
          <a:p>
            <a:pPr eaLnBrk="1" hangingPunct="1"/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Fact:  Controlled images </a:t>
            </a:r>
            <a:r>
              <a:rPr lang="en-US" sz="3600" b="1" dirty="0" smtClean="0">
                <a:ea typeface="Palatino" charset="0"/>
                <a:cs typeface="Palatino" charset="0"/>
              </a:rPr>
              <a:t>are key to</a:t>
            </a:r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 reliable matching</a:t>
            </a:r>
            <a:r>
              <a:rPr lang="en-US" sz="3600" b="1" dirty="0" smtClean="0">
                <a:ea typeface="Palatino" charset="0"/>
                <a:cs typeface="Palatino" charset="0"/>
              </a:rPr>
              <a:t>, and thus the success of current facial recognition technologies.</a:t>
            </a:r>
            <a:r>
              <a:rPr lang="en-US" sz="3600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 </a:t>
            </a:r>
            <a:endParaRPr lang="en-US" sz="3600" b="1" i="1" dirty="0" smtClean="0">
              <a:solidFill>
                <a:srgbClr val="430A1F"/>
              </a:solidFill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31A85-95D9-4B36-A6BD-06FB7B8E9F2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Facial Recognition Applications in Use Today</a:t>
            </a:r>
            <a:r>
              <a:rPr lang="en-US" sz="3600" i="1" dirty="0" smtClean="0">
                <a:solidFill>
                  <a:srgbClr val="430A1F"/>
                </a:solidFill>
                <a:ea typeface="ヒラギノ明朝 ProN W6" charset="0"/>
                <a:cs typeface="ヒラギノ明朝 ProN W6" charset="0"/>
              </a:rPr>
              <a:t/>
            </a:r>
            <a:br>
              <a:rPr lang="en-US" sz="3600" i="1" dirty="0" smtClean="0">
                <a:solidFill>
                  <a:srgbClr val="430A1F"/>
                </a:solidFill>
                <a:ea typeface="ヒラギノ明朝 ProN W6" charset="0"/>
                <a:cs typeface="ヒラギノ明朝 ProN W6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4098" y="1481379"/>
            <a:ext cx="10159701" cy="498133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en-US" i="1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Examples</a:t>
            </a:r>
          </a:p>
          <a:p>
            <a: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FontTx/>
              <a:buChar char="•"/>
            </a:pPr>
            <a:endParaRPr lang="en-US" i="1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FontTx/>
              <a:buChar char="•"/>
            </a:pPr>
            <a:r>
              <a:rPr lang="en-US" i="1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 Commercial</a:t>
            </a:r>
            <a:r>
              <a:rPr lang="en-US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: 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5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Employers for Time and Attendance Verification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5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Physical Access Control Security (Buildings)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5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Logical Access Control  (Computer/Device Access)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5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Document Authentication</a:t>
            </a:r>
          </a:p>
          <a:p>
            <a:pPr marL="0" indent="0"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None/>
            </a:pPr>
            <a:endParaRPr lang="en-US" b="0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FontTx/>
              <a:buChar char="•"/>
            </a:pPr>
            <a:r>
              <a:rPr lang="en-US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G</a:t>
            </a:r>
            <a:r>
              <a:rPr lang="en-US" i="1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overnment:</a:t>
            </a:r>
            <a:r>
              <a:rPr lang="en-US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4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Drivers Licenses to reduce duplication and fraud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4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Passport Verification 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4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Jail Management Systems and Booking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Law Enforcement Investigations</a:t>
            </a:r>
            <a:endParaRPr lang="en-US" sz="2400" b="0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endParaRPr lang="en-US" sz="2400" b="0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FontTx/>
              <a:buChar char="•"/>
            </a:pPr>
            <a:r>
              <a:rPr lang="en-US" i="1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Social/consumer:</a:t>
            </a:r>
            <a:r>
              <a:rPr lang="en-US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4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Photo Organizing Google’s </a:t>
            </a:r>
            <a:r>
              <a:rPr lang="en-US" sz="2400" b="0" dirty="0" err="1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Picassa</a:t>
            </a:r>
            <a:r>
              <a:rPr lang="en-US" sz="24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, Facebook</a:t>
            </a:r>
          </a:p>
          <a:p>
            <a:pPr lvl="2">
              <a:lnSpc>
                <a:spcPct val="81000"/>
              </a:lnSpc>
              <a:buClr>
                <a:srgbClr val="000000"/>
              </a:buClr>
              <a:buFontTx/>
              <a:buChar char="•"/>
            </a:pPr>
            <a:r>
              <a:rPr lang="en-US" sz="24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Smartphone and App Access Control</a:t>
            </a:r>
            <a:endParaRPr lang="en-US" sz="2400" b="0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462713"/>
            <a:ext cx="18399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Defining Face Recognition</a:t>
            </a:r>
            <a:endParaRPr lang="en-US" sz="4000" dirty="0" smtClean="0">
              <a:latin typeface="Palatino" charset="0"/>
              <a:sym typeface="Palatino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ea typeface="Palatino" charset="0"/>
                <a:cs typeface="Palatino" charset="0"/>
              </a:rPr>
              <a:t>Computer Facial Recognition is the determination of an anonymous or unknown identity of a human being based on the facial characteristics and features derived from camera or digital photo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 smtClean="0">
              <a:ea typeface="Palatino" charset="0"/>
              <a:cs typeface="Palatino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ea typeface="Palatino" charset="0"/>
                <a:cs typeface="Palatino" charset="0"/>
              </a:rPr>
              <a:t>	Methods:  1:1 Verify    and   1:Many  Search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ea typeface="Palatino" charset="0"/>
                <a:cs typeface="Palatino" charset="0"/>
              </a:rPr>
              <a:t>Other Applications often called Facial Recognition </a:t>
            </a:r>
            <a:r>
              <a:rPr lang="en-US" b="1" i="1" dirty="0" smtClean="0">
                <a:ea typeface="Palatino" charset="0"/>
                <a:cs typeface="Palatino" charset="0"/>
              </a:rPr>
              <a:t>but are not</a:t>
            </a:r>
            <a:r>
              <a:rPr lang="en-US" dirty="0" smtClean="0">
                <a:ea typeface="Palatino" charset="0"/>
                <a:cs typeface="Palatino" charset="0"/>
              </a:rPr>
              <a:t>:</a:t>
            </a:r>
            <a:endParaRPr lang="en-US" dirty="0" smtClean="0"/>
          </a:p>
          <a:p>
            <a:pPr lvl="1" eaLnBrk="1" hangingPunct="1"/>
            <a:r>
              <a:rPr lang="en-US" b="1" i="1" dirty="0" smtClean="0">
                <a:ea typeface="Palatino" charset="0"/>
                <a:cs typeface="Palatino" charset="0"/>
              </a:rPr>
              <a:t>Face Detection</a:t>
            </a:r>
            <a:r>
              <a:rPr lang="en-US" dirty="0" smtClean="0">
                <a:ea typeface="Palatino" charset="0"/>
                <a:cs typeface="Palatino" charset="0"/>
              </a:rPr>
              <a:t>  -  finding the FACES, not identifying who in the photo</a:t>
            </a:r>
            <a:endParaRPr lang="en-US" dirty="0" smtClean="0"/>
          </a:p>
          <a:p>
            <a:pPr lvl="1" eaLnBrk="1" hangingPunct="1"/>
            <a:r>
              <a:rPr lang="en-US" b="1" i="1" dirty="0" smtClean="0">
                <a:ea typeface="Palatino" charset="0"/>
                <a:cs typeface="Palatino" charset="0"/>
              </a:rPr>
              <a:t>Gender Determination</a:t>
            </a:r>
            <a:endParaRPr lang="en-US" b="1" i="1" dirty="0" smtClean="0">
              <a:ea typeface="ヒラギノ明朝 ProN W6" charset="0"/>
              <a:cs typeface="ヒラギノ明朝 ProN W6" charset="0"/>
            </a:endParaRPr>
          </a:p>
          <a:p>
            <a:pPr lvl="1" eaLnBrk="1" hangingPunct="1"/>
            <a:r>
              <a:rPr lang="en-US" b="1" i="1" dirty="0" smtClean="0">
                <a:ea typeface="Palatino" charset="0"/>
                <a:cs typeface="Palatino" charset="0"/>
              </a:rPr>
              <a:t>Age Range Determination</a:t>
            </a:r>
            <a:endParaRPr lang="en-US" b="1" i="1" dirty="0" smtClean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462713"/>
            <a:ext cx="18399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Face Recognition is based on Face Biometric Templates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5162" y="1695451"/>
            <a:ext cx="5157787" cy="823912"/>
          </a:xfrm>
        </p:spPr>
        <p:txBody>
          <a:bodyPr/>
          <a:lstStyle/>
          <a:p>
            <a:r>
              <a:rPr lang="en-US" dirty="0" smtClean="0">
                <a:solidFill>
                  <a:srgbClr val="430A1F"/>
                </a:solidFill>
                <a:ea typeface="ヒラギノ明朝 ProN W6" charset="0"/>
                <a:cs typeface="ヒラギノ明朝 ProN W6" charset="0"/>
              </a:rPr>
              <a:t>Face Biometric Template is…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5163" y="2301874"/>
            <a:ext cx="5329237" cy="4391025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000000"/>
              </a:buClr>
              <a:buFontTx/>
              <a:buChar char="•"/>
            </a:pPr>
            <a:r>
              <a:rPr lang="en-US" sz="38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N</a:t>
            </a: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ot the actual facial image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38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38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v</a:t>
            </a: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ector of numbers </a:t>
            </a:r>
            <a:r>
              <a:rPr lang="en-US" sz="38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which r</a:t>
            </a: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epresent the facial image’s characteristics including measurements, color, lighting, 2D/3D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Created by a Face Biometric Algorithm 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Not standard format and varies between different algorithms. Usually proprietary.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Different for each photo </a:t>
            </a:r>
            <a:r>
              <a:rPr lang="en-US" sz="38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even of the </a:t>
            </a: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Same Person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3800" u="sng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Not a match</a:t>
            </a:r>
            <a:r>
              <a:rPr lang="en-US" sz="3800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 between two templates,  only a degree of statistical closeness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30A1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Versus an Identifier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43624" y="2301874"/>
            <a:ext cx="5183188" cy="3684588"/>
          </a:xfrm>
        </p:spPr>
        <p:txBody>
          <a:bodyPr/>
          <a:lstStyle/>
          <a:p>
            <a:pPr>
              <a:buClr>
                <a:srgbClr val="000000"/>
              </a:buClr>
              <a:buFontTx/>
              <a:buChar char="•"/>
            </a:pPr>
            <a:r>
              <a:rPr lang="en-US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Social Security No., Drivers License No., Passport No.</a:t>
            </a:r>
          </a:p>
          <a:p>
            <a:pPr lvl="1">
              <a:buClr>
                <a:srgbClr val="000000"/>
              </a:buClr>
            </a:pPr>
            <a:r>
              <a:rPr lang="en-US" b="0" u="sng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Binary match or no match</a:t>
            </a:r>
            <a:endParaRPr lang="en-US" b="0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lvl="1" indent="0">
              <a:buClr>
                <a:srgbClr val="000000"/>
              </a:buClr>
              <a:buNone/>
            </a:pPr>
            <a:endParaRPr lang="en-US" b="0" i="1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Tx/>
              <a:buChar char="•"/>
            </a:pPr>
            <a:r>
              <a:rPr lang="en-US" b="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Biometric Template (face, fingerprint, or iris) + Name and Meta Data together is an Identifier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9702" y="838200"/>
            <a:ext cx="10037157" cy="42052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b="1" dirty="0" smtClean="0">
                <a:ea typeface="Palatino" charset="0"/>
                <a:cs typeface="Palatino" charset="0"/>
              </a:rPr>
              <a:t>Why wasn’t </a:t>
            </a:r>
            <a:r>
              <a:rPr lang="en-US" sz="3600" b="1" dirty="0" err="1" smtClean="0">
                <a:ea typeface="Palatino" charset="0"/>
                <a:cs typeface="Palatino" charset="0"/>
              </a:rPr>
              <a:t>Dzhokhar</a:t>
            </a:r>
            <a:r>
              <a:rPr lang="en-US" sz="3600" b="1" dirty="0" smtClean="0">
                <a:ea typeface="Palatino" charset="0"/>
                <a:cs typeface="Palatino" charset="0"/>
              </a:rPr>
              <a:t> </a:t>
            </a:r>
            <a:r>
              <a:rPr lang="en-US" sz="3600" b="1" dirty="0" err="1" smtClean="0">
                <a:ea typeface="Palatino" charset="0"/>
                <a:cs typeface="Palatino" charset="0"/>
              </a:rPr>
              <a:t>Tsarnaev</a:t>
            </a:r>
            <a:r>
              <a:rPr lang="en-US" sz="3600" b="1" dirty="0" smtClean="0">
                <a:ea typeface="Palatino" charset="0"/>
                <a:cs typeface="Palatino" charset="0"/>
              </a:rPr>
              <a:t> identified by the Massachusetts Department of Motor Vehicles system from the video surveillance images?  </a:t>
            </a:r>
            <a:endParaRPr lang="en-US" sz="3600" b="1" dirty="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3168650"/>
            <a:ext cx="26543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398838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2774" name="Group 7"/>
          <p:cNvGrpSpPr>
            <a:grpSpLocks/>
          </p:cNvGrpSpPr>
          <p:nvPr/>
        </p:nvGrpSpPr>
        <p:grpSpPr bwMode="auto">
          <a:xfrm>
            <a:off x="4941888" y="3411538"/>
            <a:ext cx="2514600" cy="1943100"/>
            <a:chOff x="0" y="0"/>
            <a:chExt cx="1584" cy="1223"/>
          </a:xfrm>
        </p:grpSpPr>
        <p:sp>
          <p:nvSpPr>
            <p:cNvPr id="32778" name="AutoShape 5"/>
            <p:cNvSpPr>
              <a:spLocks/>
            </p:cNvSpPr>
            <p:nvPr/>
          </p:nvSpPr>
          <p:spPr bwMode="auto">
            <a:xfrm>
              <a:off x="0" y="0"/>
              <a:ext cx="1584" cy="1223"/>
            </a:xfrm>
            <a:prstGeom prst="roundRect">
              <a:avLst>
                <a:gd name="adj" fmla="val 14602"/>
              </a:avLst>
            </a:prstGeom>
            <a:solidFill>
              <a:schemeClr val="accent1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2779" name="Rectangle 6"/>
            <p:cNvSpPr>
              <a:spLocks/>
            </p:cNvSpPr>
            <p:nvPr/>
          </p:nvSpPr>
          <p:spPr bwMode="auto">
            <a:xfrm>
              <a:off x="53" y="201"/>
              <a:ext cx="1477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1pPr>
              <a:lvl2pPr marL="647700" indent="-2286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2pPr>
              <a:lvl3pPr marL="1104900" indent="-2286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3pPr>
              <a:lvl4pPr marL="1562100" indent="-2286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4pPr>
              <a:lvl5pPr marL="2019300" indent="-2286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5pPr>
              <a:lvl6pPr marL="24765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6pPr>
              <a:lvl7pPr marL="29337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7pPr>
              <a:lvl8pPr marL="33909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8pPr>
              <a:lvl9pPr marL="38481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ucida Grande" charset="0"/>
                  <a:ea typeface="ヒラギノ角ゴ ProN W3" charset="0"/>
                  <a:cs typeface="ヒラギノ角ゴ ProN W3" charset="0"/>
                  <a:sym typeface="Lucida Grande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DMV Face Recognition System </a:t>
              </a:r>
            </a:p>
          </p:txBody>
        </p:sp>
      </p:grpSp>
      <p:sp>
        <p:nvSpPr>
          <p:cNvPr id="32775" name="AutoShape 8"/>
          <p:cNvSpPr>
            <a:spLocks/>
          </p:cNvSpPr>
          <p:nvPr/>
        </p:nvSpPr>
        <p:spPr bwMode="auto">
          <a:xfrm>
            <a:off x="3981450" y="4130675"/>
            <a:ext cx="768350" cy="501650"/>
          </a:xfrm>
          <a:prstGeom prst="rightArrow">
            <a:avLst>
              <a:gd name="adj1" fmla="val 50000"/>
              <a:gd name="adj2" fmla="val 49949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6" name="Rectangle 9"/>
          <p:cNvSpPr>
            <a:spLocks/>
          </p:cNvSpPr>
          <p:nvPr/>
        </p:nvSpPr>
        <p:spPr bwMode="auto">
          <a:xfrm>
            <a:off x="7607300" y="3532188"/>
            <a:ext cx="876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6477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049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5621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193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4765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337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3909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481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9600" b="1">
                <a:ea typeface="Lucida Grande" charset="0"/>
                <a:cs typeface="Lucida Grande" charset="0"/>
              </a:rPr>
              <a:t>?</a:t>
            </a:r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38313"/>
            <a:ext cx="33369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/>
          </p:cNvSpPr>
          <p:nvPr/>
        </p:nvSpPr>
        <p:spPr bwMode="auto">
          <a:xfrm>
            <a:off x="5965825" y="1371600"/>
            <a:ext cx="5702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000" b="1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Today’s FR </a:t>
            </a:r>
            <a:r>
              <a:rPr lang="en-US" sz="40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technology will reliably find this photo in a </a:t>
            </a:r>
            <a:r>
              <a:rPr lang="en-US" sz="40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mugshot</a:t>
            </a:r>
            <a:r>
              <a:rPr lang="en-US" sz="40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database of controlled facial images</a:t>
            </a:r>
            <a:endParaRPr lang="en-US" sz="4000" b="1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420813"/>
            <a:ext cx="4395787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6038"/>
            <a:ext cx="10515600" cy="1327150"/>
          </a:xfrm>
        </p:spPr>
        <p:txBody>
          <a:bodyPr/>
          <a:lstStyle/>
          <a:p>
            <a:pPr eaLnBrk="1" hangingPunct="1"/>
            <a:r>
              <a:rPr lang="en-US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Controlled Facial Photo</a:t>
            </a:r>
            <a:endParaRPr lang="en-US" smtClean="0">
              <a:latin typeface="Palatino" charset="0"/>
              <a:sym typeface="Palatino" charset="0"/>
            </a:endParaRP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2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154113"/>
            <a:ext cx="49530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/>
          </p:cNvSpPr>
          <p:nvPr/>
        </p:nvSpPr>
        <p:spPr bwMode="auto">
          <a:xfrm>
            <a:off x="6670675" y="1157288"/>
            <a:ext cx="5435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Problematic variables</a:t>
            </a:r>
            <a:r>
              <a:rPr lang="en-US" sz="2400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: </a:t>
            </a:r>
            <a:endParaRPr lang="en-US" sz="1800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Resolution (not enough pixels)</a:t>
            </a:r>
            <a:endParaRPr lang="en-US" sz="1800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Facial Pose – angulated</a:t>
            </a:r>
            <a:endParaRPr lang="en-US" sz="1800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Illumination</a:t>
            </a:r>
            <a:endParaRPr lang="en-US" sz="1800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Occluded facial areas</a:t>
            </a:r>
          </a:p>
          <a:p>
            <a:pPr algn="l" eaLnBrk="1" hangingPunct="1"/>
            <a:endParaRPr lang="en-US" sz="1800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What happens:</a:t>
            </a:r>
            <a:endParaRPr lang="en-US" sz="1800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Facial Feature Points (eyes, etc.) not found or distorted</a:t>
            </a:r>
            <a:endParaRPr lang="en-US" sz="1800" dirty="0" smtClean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Algorithm Measurements in Error</a:t>
            </a:r>
            <a:endParaRPr lang="en-US" sz="1800" dirty="0" smtClean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Not Enough Data to Process</a:t>
            </a:r>
          </a:p>
          <a:p>
            <a:pPr marL="457200" indent="-457200" algn="l"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algn="l" eaLnBrk="1" hangingPunct="1"/>
            <a:endParaRPr lang="en-US" sz="3600" b="1" i="1" dirty="0">
              <a:solidFill>
                <a:srgbClr val="430A1F"/>
              </a:solidFill>
              <a:latin typeface="Palatino" charset="0"/>
              <a:ea typeface="Palatino" charset="0"/>
              <a:cs typeface="Palatino" charset="0"/>
              <a:sym typeface="Palatino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4094" y="188914"/>
            <a:ext cx="11707906" cy="86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Confounding Variables in Uncontrolled Facial Photos</a:t>
            </a:r>
            <a:endParaRPr lang="en-US" sz="3600" dirty="0" smtClean="0">
              <a:latin typeface="Palatino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Defining a Facial Recognition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MATCH</a:t>
            </a:r>
            <a:b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</a:br>
            <a:r>
              <a:rPr lang="en-US" sz="3600" i="1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Degree of Similarity</a:t>
            </a: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3209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 statistical score between two face biometric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templates</a:t>
            </a:r>
          </a:p>
          <a:p>
            <a:pPr marL="457200" lvl="1" indent="0">
              <a:buNone/>
            </a:pPr>
            <a:endParaRPr lang="en-US" dirty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Based </a:t>
            </a: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on a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facial characteristics </a:t>
            </a: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algorithm determines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degrees </a:t>
            </a: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of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SIMILARITY or a Score</a:t>
            </a:r>
            <a:endParaRPr lang="en-US" dirty="0" smtClean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914400" lvl="2" indent="0">
              <a:buNone/>
            </a:pPr>
            <a:endParaRPr lang="en-US" dirty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lvl="1" indent="0">
              <a:buNone/>
            </a:pP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If the Score meets a certain threshold, then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it is considered </a:t>
            </a: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Match</a:t>
            </a:r>
          </a:p>
          <a:p>
            <a:pPr marL="457200" lvl="1" indent="0">
              <a:buNone/>
            </a:pPr>
            <a:endParaRPr lang="en-US" dirty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lvl="1" indent="0">
              <a:buNone/>
            </a:pP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Thresholds are determined by the operating parameters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required</a:t>
            </a:r>
          </a:p>
          <a:p>
            <a:pPr marL="457200" lvl="1" indent="0">
              <a:buNone/>
            </a:pPr>
            <a:endParaRPr lang="en-US" dirty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Operating </a:t>
            </a: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Parameters are defined by an acceptable error rate for the applications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22238"/>
            <a:ext cx="10515600" cy="8016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Palatino" charset="0"/>
                <a:cs typeface="Palatino" charset="0"/>
                <a:sym typeface="Palatino" charset="0"/>
              </a:rPr>
              <a:t>Defining Error Rates</a:t>
            </a:r>
            <a:endParaRPr lang="en-US" dirty="0" smtClean="0">
              <a:latin typeface="Palatino" charset="0"/>
              <a:sym typeface="Palatino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00" y="1031875"/>
            <a:ext cx="10515600" cy="5399088"/>
          </a:xfrm>
        </p:spPr>
        <p:txBody>
          <a:bodyPr>
            <a:normAutofit/>
          </a:bodyPr>
          <a:lstStyle/>
          <a:p>
            <a:pPr marL="190500" indent="-190500" eaLnBrk="1" hangingPunct="1">
              <a:lnSpc>
                <a:spcPct val="81000"/>
              </a:lnSpc>
              <a:spcBef>
                <a:spcPct val="0"/>
              </a:spcBef>
            </a:pPr>
            <a:endParaRPr lang="en-US" dirty="0" smtClean="0"/>
          </a:p>
          <a:p>
            <a:pPr marL="457200" lvl="1" indent="0" eaLnBrk="1" hangingPunct="1">
              <a:lnSpc>
                <a:spcPct val="81000"/>
              </a:lnSpc>
              <a:buNone/>
            </a:pPr>
            <a:r>
              <a:rPr lang="en-US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False Accept:</a:t>
            </a:r>
            <a:r>
              <a:rPr lang="en-US" dirty="0" smtClean="0">
                <a:ea typeface="Palatino" charset="0"/>
                <a:cs typeface="Palatino" charset="0"/>
              </a:rPr>
              <a:t> System claims a pair of pictures are a match, when they are actually pictures of different individuals.</a:t>
            </a:r>
            <a:endParaRPr lang="en-US" dirty="0" smtClean="0"/>
          </a:p>
          <a:p>
            <a:pPr marL="457200" lvl="1" indent="0" eaLnBrk="1" hangingPunct="1">
              <a:lnSpc>
                <a:spcPct val="81000"/>
              </a:lnSpc>
              <a:buNone/>
            </a:pPr>
            <a:r>
              <a:rPr lang="en-US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	False Accept Rate (FAR):</a:t>
            </a:r>
            <a:r>
              <a:rPr lang="en-US" dirty="0" smtClean="0">
                <a:ea typeface="Palatino" charset="0"/>
                <a:cs typeface="Palatino" charset="0"/>
              </a:rPr>
              <a:t> Frequency that the system makes False Accepts</a:t>
            </a:r>
            <a:endParaRPr lang="en-US" dirty="0" smtClean="0"/>
          </a:p>
          <a:p>
            <a:pPr marL="914400" lvl="2" indent="0" eaLnBrk="1" hangingPunct="1">
              <a:lnSpc>
                <a:spcPct val="81000"/>
              </a:lnSpc>
              <a:buNone/>
            </a:pPr>
            <a:r>
              <a:rPr lang="en-US" dirty="0" smtClean="0">
                <a:ea typeface="Palatino" charset="0"/>
                <a:cs typeface="Palatino" charset="0"/>
              </a:rPr>
              <a:t>Example:   FAR of 0.1%  system will make 1 false accept for every 1000 imposter attempts</a:t>
            </a:r>
          </a:p>
          <a:p>
            <a:pPr marL="914400" lvl="2" indent="0" eaLnBrk="1" hangingPunct="1">
              <a:lnSpc>
                <a:spcPct val="81000"/>
              </a:lnSpc>
              <a:buNone/>
            </a:pPr>
            <a:endParaRPr lang="en-US" dirty="0" smtClean="0"/>
          </a:p>
          <a:p>
            <a:pPr marL="457200" lvl="1" indent="0" eaLnBrk="1" hangingPunct="1">
              <a:lnSpc>
                <a:spcPct val="81000"/>
              </a:lnSpc>
              <a:buNone/>
            </a:pPr>
            <a:r>
              <a:rPr lang="en-US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False Reject : </a:t>
            </a:r>
            <a:r>
              <a:rPr lang="en-US" dirty="0" smtClean="0">
                <a:ea typeface="Palatino" charset="0"/>
                <a:cs typeface="Palatino" charset="0"/>
              </a:rPr>
              <a:t>System claims a pair of pictures are a mismatch, when they are actually pictures of the same individual</a:t>
            </a:r>
            <a:endParaRPr lang="en-US" dirty="0" smtClean="0"/>
          </a:p>
          <a:p>
            <a:pPr marL="457200" lvl="1" indent="0" eaLnBrk="1" hangingPunct="1">
              <a:lnSpc>
                <a:spcPct val="81000"/>
              </a:lnSpc>
              <a:buNone/>
            </a:pPr>
            <a:r>
              <a:rPr lang="en-US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	False Reject Rate (FRR):</a:t>
            </a:r>
            <a:r>
              <a:rPr lang="en-US" dirty="0" smtClean="0">
                <a:ea typeface="Palatino" charset="0"/>
                <a:cs typeface="Palatino" charset="0"/>
              </a:rPr>
              <a:t> Frequency that the system makes False Rejects</a:t>
            </a:r>
          </a:p>
          <a:p>
            <a:pPr marL="457200" lvl="1" indent="0" eaLnBrk="1" hangingPunct="1">
              <a:lnSpc>
                <a:spcPct val="81000"/>
              </a:lnSpc>
              <a:buNone/>
            </a:pPr>
            <a:endParaRPr lang="en-US" dirty="0" smtClean="0"/>
          </a:p>
          <a:p>
            <a:pPr marL="457200" lvl="1" indent="0" eaLnBrk="1" hangingPunct="1">
              <a:lnSpc>
                <a:spcPct val="81000"/>
              </a:lnSpc>
              <a:buNone/>
            </a:pPr>
            <a:r>
              <a:rPr lang="en-US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ID Rate </a:t>
            </a:r>
            <a:r>
              <a:rPr lang="en-US" b="1" i="1" dirty="0">
                <a:solidFill>
                  <a:srgbClr val="430A1F"/>
                </a:solidFill>
                <a:ea typeface="Palatino" charset="0"/>
                <a:cs typeface="Palatino" charset="0"/>
              </a:rPr>
              <a:t>=</a:t>
            </a:r>
            <a:r>
              <a:rPr lang="en-US" b="1" i="1" dirty="0" smtClean="0">
                <a:solidFill>
                  <a:srgbClr val="430A1F"/>
                </a:solidFill>
                <a:ea typeface="Palatino" charset="0"/>
                <a:cs typeface="Palatino" charset="0"/>
              </a:rPr>
              <a:t> 100% minus FRR</a:t>
            </a:r>
          </a:p>
          <a:p>
            <a:pPr marL="457200" lvl="1" indent="0">
              <a:lnSpc>
                <a:spcPct val="81000"/>
              </a:lnSpc>
              <a:buNone/>
            </a:pPr>
            <a:r>
              <a:rPr lang="en-US" dirty="0" smtClean="0">
                <a:ea typeface="Palatino" charset="0"/>
                <a:cs typeface="Palatino" charset="0"/>
              </a:rPr>
              <a:t>	E.g</a:t>
            </a:r>
            <a:r>
              <a:rPr lang="en-US" dirty="0">
                <a:ea typeface="Palatino" charset="0"/>
                <a:cs typeface="Palatino" charset="0"/>
              </a:rPr>
              <a:t>.: FRR of 2% or Identification rate of 98% system will reject  2 matches for </a:t>
            </a:r>
            <a:r>
              <a:rPr lang="en-US" dirty="0" smtClean="0">
                <a:ea typeface="Palatino" charset="0"/>
                <a:cs typeface="Palatino" charset="0"/>
              </a:rPr>
              <a:t>	every </a:t>
            </a:r>
            <a:r>
              <a:rPr lang="en-US" dirty="0">
                <a:ea typeface="Palatino" charset="0"/>
                <a:cs typeface="Palatino" charset="0"/>
              </a:rPr>
              <a:t>100 authorized attempts</a:t>
            </a:r>
            <a:endParaRPr lang="en-US" dirty="0"/>
          </a:p>
          <a:p>
            <a:pPr marL="457200" lvl="1" indent="0" eaLnBrk="1" hangingPunct="1">
              <a:lnSpc>
                <a:spcPct val="81000"/>
              </a:lnSpc>
              <a:buNone/>
            </a:pPr>
            <a:endParaRPr lang="en-US" b="1" i="1" dirty="0" smtClean="0">
              <a:solidFill>
                <a:srgbClr val="430A1F"/>
              </a:solidFill>
              <a:ea typeface="Palatino" charset="0"/>
              <a:cs typeface="Palatino" charset="0"/>
            </a:endParaRPr>
          </a:p>
          <a:p>
            <a:pPr marL="457200" lvl="1" indent="0" eaLnBrk="1" hangingPunct="1">
              <a:lnSpc>
                <a:spcPct val="81000"/>
              </a:lnSpc>
              <a:buNone/>
            </a:pPr>
            <a:r>
              <a:rPr lang="en-US" b="1" i="1" dirty="0" smtClean="0">
                <a:solidFill>
                  <a:srgbClr val="430A1F"/>
                </a:solidFill>
                <a:ea typeface="ヒラギノ明朝 ProN W6" charset="0"/>
                <a:cs typeface="ヒラギノ明朝 ProN W6" charset="0"/>
              </a:rPr>
              <a:t>As FAR is lowered, expect ID Rates to lower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6311900"/>
            <a:ext cx="242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930</Words>
  <Application>Microsoft Office PowerPoint</Application>
  <PresentationFormat>Widescreen</PresentationFormat>
  <Paragraphs>155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Gill Sans</vt:lpstr>
      <vt:lpstr>Lucida Grande</vt:lpstr>
      <vt:lpstr>Palatino</vt:lpstr>
      <vt:lpstr>Times New Roman Italic</vt:lpstr>
      <vt:lpstr>Wingdings</vt:lpstr>
      <vt:lpstr>ヒラギノ明朝 ProN W6</vt:lpstr>
      <vt:lpstr>ヒラギノ角ゴ ProN W3</vt:lpstr>
      <vt:lpstr>Office Theme</vt:lpstr>
      <vt:lpstr> “Face Recognition Technology Today” before the  NTIA Multi-Stakeholder Process To Develop Consumer Data Privacy Code of Conduct Concerning Facial Recognition Technology  February 25, 2014  </vt:lpstr>
      <vt:lpstr>Facial Recognition Applications in Use Today </vt:lpstr>
      <vt:lpstr>Defining Face Recognition</vt:lpstr>
      <vt:lpstr>Face Recognition is based on Face Biometric Templates</vt:lpstr>
      <vt:lpstr>PowerPoint Presentation</vt:lpstr>
      <vt:lpstr>Controlled Facial Photo</vt:lpstr>
      <vt:lpstr>Confounding Variables in Uncontrolled Facial Photos</vt:lpstr>
      <vt:lpstr>Defining a Facial Recognition MATCH Degree of Similarity</vt:lpstr>
      <vt:lpstr>Defining Error Rates</vt:lpstr>
      <vt:lpstr>Error Rates in Practice</vt:lpstr>
      <vt:lpstr>Useable Error Rates Vary by App</vt:lpstr>
      <vt:lpstr>Even mugshots will reduce id rates if not “controlled”  </vt:lpstr>
      <vt:lpstr> Uncontrolled Facial Imagery = High Error Rates </vt:lpstr>
      <vt:lpstr>Can a controlled photo find a match in LinkedIn?</vt:lpstr>
      <vt:lpstr>LinkedIn Facial Search: Possible but dependent on the input photo and the database enrollment</vt:lpstr>
      <vt:lpstr>Will new facial technologies solve these problems?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Schuepp</dc:creator>
  <cp:lastModifiedBy>Paul Schuepp</cp:lastModifiedBy>
  <cp:revision>44</cp:revision>
  <dcterms:created xsi:type="dcterms:W3CDTF">2014-02-20T21:41:39Z</dcterms:created>
  <dcterms:modified xsi:type="dcterms:W3CDTF">2014-02-21T22:58:51Z</dcterms:modified>
</cp:coreProperties>
</file>